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40"/>
  </p:handoutMasterIdLst>
  <p:sldIdLst>
    <p:sldId id="279" r:id="rId2"/>
    <p:sldId id="256" r:id="rId3"/>
    <p:sldId id="326" r:id="rId4"/>
    <p:sldId id="290" r:id="rId5"/>
    <p:sldId id="291" r:id="rId6"/>
    <p:sldId id="304" r:id="rId7"/>
    <p:sldId id="305" r:id="rId8"/>
    <p:sldId id="280" r:id="rId9"/>
    <p:sldId id="292" r:id="rId10"/>
    <p:sldId id="294" r:id="rId11"/>
    <p:sldId id="293" r:id="rId12"/>
    <p:sldId id="295" r:id="rId13"/>
    <p:sldId id="296" r:id="rId14"/>
    <p:sldId id="299" r:id="rId15"/>
    <p:sldId id="319" r:id="rId16"/>
    <p:sldId id="258" r:id="rId17"/>
    <p:sldId id="325" r:id="rId18"/>
    <p:sldId id="281" r:id="rId19"/>
    <p:sldId id="318" r:id="rId20"/>
    <p:sldId id="320" r:id="rId21"/>
    <p:sldId id="302" r:id="rId22"/>
    <p:sldId id="303" r:id="rId23"/>
    <p:sldId id="288" r:id="rId24"/>
    <p:sldId id="285" r:id="rId25"/>
    <p:sldId id="313" r:id="rId26"/>
    <p:sldId id="317" r:id="rId27"/>
    <p:sldId id="321" r:id="rId28"/>
    <p:sldId id="314" r:id="rId29"/>
    <p:sldId id="315" r:id="rId30"/>
    <p:sldId id="306" r:id="rId31"/>
    <p:sldId id="316" r:id="rId32"/>
    <p:sldId id="307" r:id="rId33"/>
    <p:sldId id="309" r:id="rId34"/>
    <p:sldId id="310" r:id="rId35"/>
    <p:sldId id="312" r:id="rId36"/>
    <p:sldId id="323" r:id="rId37"/>
    <p:sldId id="324" r:id="rId38"/>
    <p:sldId id="32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EB"/>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25"/>
    <p:restoredTop sz="95707"/>
  </p:normalViewPr>
  <p:slideViewPr>
    <p:cSldViewPr snapToGrid="0" snapToObjects="1">
      <p:cViewPr varScale="1">
        <p:scale>
          <a:sx n="127" d="100"/>
          <a:sy n="127" d="100"/>
        </p:scale>
        <p:origin x="880" y="192"/>
      </p:cViewPr>
      <p:guideLst/>
    </p:cSldViewPr>
  </p:slideViewPr>
  <p:notesTextViewPr>
    <p:cViewPr>
      <p:scale>
        <a:sx n="1" d="1"/>
        <a:sy n="1" d="1"/>
      </p:scale>
      <p:origin x="0" y="0"/>
    </p:cViewPr>
  </p:notesTextViewPr>
  <p:notesViewPr>
    <p:cSldViewPr snapToGrid="0" snapToObjects="1">
      <p:cViewPr varScale="1">
        <p:scale>
          <a:sx n="82" d="100"/>
          <a:sy n="82" d="100"/>
        </p:scale>
        <p:origin x="3296"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66660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1B31-C8F1-584E-873D-789B49BA89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E57793-ED10-464B-8FEB-2451B920C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B6820D-C4C0-AD43-9A5A-340481688876}"/>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5" name="Footer Placeholder 4">
            <a:extLst>
              <a:ext uri="{FF2B5EF4-FFF2-40B4-BE49-F238E27FC236}">
                <a16:creationId xmlns:a16="http://schemas.microsoft.com/office/drawing/2014/main" id="{B284C1DF-30D2-CD4A-9E8C-6BF887645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CDB1C-B1C7-0841-8B94-61A87E8303C1}"/>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47507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D502-54AE-6D4A-B748-6A856714C5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599336-B44B-E643-8564-BAEB4BFFF2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EE696-6754-2540-994E-9A96268395B1}"/>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5" name="Footer Placeholder 4">
            <a:extLst>
              <a:ext uri="{FF2B5EF4-FFF2-40B4-BE49-F238E27FC236}">
                <a16:creationId xmlns:a16="http://schemas.microsoft.com/office/drawing/2014/main" id="{8C3A166F-87F9-834F-AF8D-EEB05CECD3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795EE-460F-A74D-8160-0EDB8B6DF681}"/>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1653947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BCA6F7-B083-964C-A218-916518A18A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574951-8317-DC4C-8B63-91A34A08A8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8086A-CF30-BC4A-8D61-8B260CEF592B}"/>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5" name="Footer Placeholder 4">
            <a:extLst>
              <a:ext uri="{FF2B5EF4-FFF2-40B4-BE49-F238E27FC236}">
                <a16:creationId xmlns:a16="http://schemas.microsoft.com/office/drawing/2014/main" id="{243E394B-F0AF-F14A-AB4E-79F7176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9B202-4A94-564D-9084-A3FCA8DB8879}"/>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313211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7BA8-9F3C-6548-9510-262F375EE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69990-5458-7A4E-A582-D2CAEFBC83B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2D481-3730-3449-86CF-802F88C18ED7}"/>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5" name="Footer Placeholder 4">
            <a:extLst>
              <a:ext uri="{FF2B5EF4-FFF2-40B4-BE49-F238E27FC236}">
                <a16:creationId xmlns:a16="http://schemas.microsoft.com/office/drawing/2014/main" id="{8FB2094F-DFE5-9440-9331-0DB8502FA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D64A5-3733-2141-AC6C-A7884D441D37}"/>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1388985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6B24-1FEF-8C41-94AE-9AC9F028D6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5415E9-C3F3-2C46-833D-71A4A49E8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8E4B2A4-8EF3-3E46-B47F-5B37284161AC}"/>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5" name="Footer Placeholder 4">
            <a:extLst>
              <a:ext uri="{FF2B5EF4-FFF2-40B4-BE49-F238E27FC236}">
                <a16:creationId xmlns:a16="http://schemas.microsoft.com/office/drawing/2014/main" id="{0D6F7F66-A821-D449-9552-DDDC9C1A5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2C6B1-2F48-314C-B736-8DBAC06E2EC1}"/>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331843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57E4-A7E4-5B40-AFC1-ED6B76790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7ECBA-6F74-884D-B92C-0A8DE76595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B105BE-937D-504E-9EBD-17327459F6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A56D8-8276-104B-99D6-323D084839F9}"/>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6" name="Footer Placeholder 5">
            <a:extLst>
              <a:ext uri="{FF2B5EF4-FFF2-40B4-BE49-F238E27FC236}">
                <a16:creationId xmlns:a16="http://schemas.microsoft.com/office/drawing/2014/main" id="{6448EFB5-AD07-DE4E-893F-EA3DBCACF3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C3B9A-DA37-2745-BFA8-0D28B93883D7}"/>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179511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645B-24D8-9D45-AF13-53B6D70388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2B5D49-5550-9643-9359-35ACD186C4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4D4B8F-EFF7-4942-A9AD-94C1A8189F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69D127-FA90-CC40-91D2-655E960744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F8BDFB-9C2E-4D48-B2D4-B31097C6DF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C45D81-C874-564A-B7E8-724655FEA872}"/>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8" name="Footer Placeholder 7">
            <a:extLst>
              <a:ext uri="{FF2B5EF4-FFF2-40B4-BE49-F238E27FC236}">
                <a16:creationId xmlns:a16="http://schemas.microsoft.com/office/drawing/2014/main" id="{4DF85100-8390-1D4A-B05C-59B798271E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20BD6D-95CE-F740-8FCB-6466030EB896}"/>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302289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6E7F-F940-4C48-A4AA-1F4C8327EB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656CBC-04DB-4947-A08F-15A4C7819DEF}"/>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4" name="Footer Placeholder 3">
            <a:extLst>
              <a:ext uri="{FF2B5EF4-FFF2-40B4-BE49-F238E27FC236}">
                <a16:creationId xmlns:a16="http://schemas.microsoft.com/office/drawing/2014/main" id="{053AD414-428F-1747-9051-243FBCA144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B67E73-0917-E149-BFCD-B89DB201DFA1}"/>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138333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A00B68-EC31-B546-8217-15CD3DDAB1B0}"/>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3" name="Footer Placeholder 2">
            <a:extLst>
              <a:ext uri="{FF2B5EF4-FFF2-40B4-BE49-F238E27FC236}">
                <a16:creationId xmlns:a16="http://schemas.microsoft.com/office/drawing/2014/main" id="{D445E95A-0230-DD43-80C1-99750C72C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D63A39-BC32-D14F-82EE-8F5DD96D0400}"/>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117165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C781-F4F2-1547-9414-FB45434C0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EA0557-F2DA-724E-83E9-83FD828846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F7AE1-2DC8-EA49-A48B-B13D4A340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ED4834-1D40-3C41-88B9-7ED019B93CCD}"/>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6" name="Footer Placeholder 5">
            <a:extLst>
              <a:ext uri="{FF2B5EF4-FFF2-40B4-BE49-F238E27FC236}">
                <a16:creationId xmlns:a16="http://schemas.microsoft.com/office/drawing/2014/main" id="{D1CE94CD-8958-3E4B-B76C-8189F3E57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FD2F77-31AE-2942-B21B-E15928AC1C42}"/>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1135876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CC7B-A8A7-C54B-9511-BB041A8E15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A3CB5A-3041-7D46-AEC0-0EF047C1A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A07EC4-4588-984C-BDF2-9918927E9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D8F7FF-8CAF-8449-903E-E29D380141B4}"/>
              </a:ext>
            </a:extLst>
          </p:cNvPr>
          <p:cNvSpPr>
            <a:spLocks noGrp="1"/>
          </p:cNvSpPr>
          <p:nvPr>
            <p:ph type="dt" sz="half" idx="10"/>
          </p:nvPr>
        </p:nvSpPr>
        <p:spPr/>
        <p:txBody>
          <a:bodyPr/>
          <a:lstStyle/>
          <a:p>
            <a:fld id="{72670516-DEEB-8140-8FE4-812E362EF947}" type="datetimeFigureOut">
              <a:rPr lang="en-US" smtClean="0"/>
              <a:t>8/17/25</a:t>
            </a:fld>
            <a:endParaRPr lang="en-US"/>
          </a:p>
        </p:txBody>
      </p:sp>
      <p:sp>
        <p:nvSpPr>
          <p:cNvPr id="6" name="Footer Placeholder 5">
            <a:extLst>
              <a:ext uri="{FF2B5EF4-FFF2-40B4-BE49-F238E27FC236}">
                <a16:creationId xmlns:a16="http://schemas.microsoft.com/office/drawing/2014/main" id="{BC279457-F5DF-2F4A-9637-C93A00C05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3DA821-215A-E64D-8B37-A98CCE8CC4CC}"/>
              </a:ext>
            </a:extLst>
          </p:cNvPr>
          <p:cNvSpPr>
            <a:spLocks noGrp="1"/>
          </p:cNvSpPr>
          <p:nvPr>
            <p:ph type="sldNum" sz="quarter" idx="12"/>
          </p:nvPr>
        </p:nvSpPr>
        <p:spPr/>
        <p:txBody>
          <a:bodyPr/>
          <a:lstStyle/>
          <a:p>
            <a:fld id="{3B44C119-3806-1948-9CD9-FCE7DA310C6E}" type="slidenum">
              <a:rPr lang="en-US" smtClean="0"/>
              <a:t>‹#›</a:t>
            </a:fld>
            <a:endParaRPr lang="en-US"/>
          </a:p>
        </p:txBody>
      </p:sp>
    </p:spTree>
    <p:extLst>
      <p:ext uri="{BB962C8B-B14F-4D97-AF65-F5344CB8AC3E}">
        <p14:creationId xmlns:p14="http://schemas.microsoft.com/office/powerpoint/2010/main" val="79770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7FAB5-3E04-594A-AFC9-23DE6B64C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30126E-819F-B941-9AB2-917A3A40B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6389E-9510-D349-8E99-A30DD03FB6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70516-DEEB-8140-8FE4-812E362EF947}" type="datetimeFigureOut">
              <a:rPr lang="en-US" smtClean="0"/>
              <a:t>8/17/25</a:t>
            </a:fld>
            <a:endParaRPr lang="en-US"/>
          </a:p>
        </p:txBody>
      </p:sp>
      <p:sp>
        <p:nvSpPr>
          <p:cNvPr id="5" name="Footer Placeholder 4">
            <a:extLst>
              <a:ext uri="{FF2B5EF4-FFF2-40B4-BE49-F238E27FC236}">
                <a16:creationId xmlns:a16="http://schemas.microsoft.com/office/drawing/2014/main" id="{DF71C268-AFDD-754D-BF0B-3AB1C84D0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F3E550-9BAF-2A49-8849-D8A496BA54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4C119-3806-1948-9CD9-FCE7DA310C6E}" type="slidenum">
              <a:rPr lang="en-US" smtClean="0"/>
              <a:t>‹#›</a:t>
            </a:fld>
            <a:endParaRPr lang="en-US"/>
          </a:p>
        </p:txBody>
      </p:sp>
    </p:spTree>
    <p:extLst>
      <p:ext uri="{BB962C8B-B14F-4D97-AF65-F5344CB8AC3E}">
        <p14:creationId xmlns:p14="http://schemas.microsoft.com/office/powerpoint/2010/main" val="1267894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hyperlink" Target="https://www.kutztown.edu/about-ku/administration/committees/university-curriculum-committee/writing-course-proposal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design.ncsu.edu/research/center-for-universal-design/" TargetMode="External"/><Relationship Id="rId7" Type="http://schemas.openxmlformats.org/officeDocument/2006/relationships/hyperlink" Target="https://www.chronicle.com/article/how-to-create-a-syllabus/" TargetMode="External"/><Relationship Id="rId2" Type="http://schemas.openxmlformats.org/officeDocument/2006/relationships/hyperlink" Target="https://enact.sonoma.edu/c.php?g=789377&amp;p=5650604" TargetMode="External"/><Relationship Id="rId1" Type="http://schemas.openxmlformats.org/officeDocument/2006/relationships/slideLayout" Target="../slideLayouts/slideLayout7.xml"/><Relationship Id="rId6" Type="http://schemas.openxmlformats.org/officeDocument/2006/relationships/hyperlink" Target="https://praxis.technorhetoric.net/tiki-index.php?page=Suggested_Practices_for_Syllabus_Accessibility_Statements" TargetMode="External"/><Relationship Id="rId5" Type="http://schemas.openxmlformats.org/officeDocument/2006/relationships/hyperlink" Target="https://www.accessiblesyllabus.com/" TargetMode="External"/><Relationship Id="rId4" Type="http://schemas.openxmlformats.org/officeDocument/2006/relationships/hyperlink" Target="chrome-extension://oemmndcbldboiebfnladdacbdfmadadm/https:/mtsac.libguides.com/ld.php?content_id=27697365"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chronicle.com/article/your-syllabus-doesnt-have-to-look-like-a-contract" TargetMode="External"/><Relationship Id="rId3" Type="http://schemas.openxmlformats.org/officeDocument/2006/relationships/hyperlink" Target="chrome-extension://oemmndcbldboiebfnladdacbdfmadadm/https:/digitalcommons.georgiasouthern.edu/cgi/viewcontent.cgi?referer=&amp;httpsredir=1&amp;article=1634&amp;context=ij-sotl" TargetMode="External"/><Relationship Id="rId7" Type="http://schemas.openxmlformats.org/officeDocument/2006/relationships/hyperlink" Target="https://www.chronicle.com/article/the-3-essential-functions-of-your-syllabus-part-2/" TargetMode="External"/><Relationship Id="rId2" Type="http://schemas.openxmlformats.org/officeDocument/2006/relationships/hyperlink" Target="https://www.chronicle.com/article/the-student-centered-syllabus" TargetMode="External"/><Relationship Id="rId1" Type="http://schemas.openxmlformats.org/officeDocument/2006/relationships/slideLayout" Target="../slideLayouts/slideLayout7.xml"/><Relationship Id="rId6" Type="http://schemas.openxmlformats.org/officeDocument/2006/relationships/hyperlink" Target="https://www.chronicle.com/article/the-3-essential-functions-of-your-syllabus-part-1/" TargetMode="External"/><Relationship Id="rId5" Type="http://schemas.openxmlformats.org/officeDocument/2006/relationships/hyperlink" Target="https://www.chronicle.com/article/yes-your-syllabus-is-way-too-long/" TargetMode="External"/><Relationship Id="rId4" Type="http://schemas.openxmlformats.org/officeDocument/2006/relationships/hyperlink" Target="http://www.tonahangen.com/2011/01/syllabus-makeover/"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facultyfocus.com/articles/effective-classroom-management/a-learner-centered-syllabus-helps-set-the-tone-for-learnin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CF5F8-32CF-7840-989D-E2974D8E9815}"/>
              </a:ext>
            </a:extLst>
          </p:cNvPr>
          <p:cNvPicPr>
            <a:picLocks noChangeAspect="1"/>
          </p:cNvPicPr>
          <p:nvPr/>
        </p:nvPicPr>
        <p:blipFill>
          <a:blip r:embed="rId2"/>
          <a:stretch>
            <a:fillRect/>
          </a:stretch>
        </p:blipFill>
        <p:spPr>
          <a:xfrm>
            <a:off x="0" y="0"/>
            <a:ext cx="12192000" cy="7006442"/>
          </a:xfrm>
          <a:prstGeom prst="rect">
            <a:avLst/>
          </a:prstGeom>
        </p:spPr>
      </p:pic>
    </p:spTree>
    <p:extLst>
      <p:ext uri="{BB962C8B-B14F-4D97-AF65-F5344CB8AC3E}">
        <p14:creationId xmlns:p14="http://schemas.microsoft.com/office/powerpoint/2010/main" val="4201568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157DE-CA96-FD4F-833F-C568B389601F}"/>
              </a:ext>
            </a:extLst>
          </p:cNvPr>
          <p:cNvPicPr>
            <a:picLocks noChangeAspect="1"/>
          </p:cNvPicPr>
          <p:nvPr/>
        </p:nvPicPr>
        <p:blipFill>
          <a:blip r:embed="rId2">
            <a:alphaModFix amt="35000"/>
          </a:blip>
          <a:stretch>
            <a:fillRect/>
          </a:stretch>
        </p:blipFill>
        <p:spPr>
          <a:xfrm rot="20724271">
            <a:off x="-1653149" y="-7055030"/>
            <a:ext cx="14217392" cy="18398976"/>
          </a:xfrm>
          <a:prstGeom prst="rect">
            <a:avLst/>
          </a:prstGeom>
        </p:spPr>
      </p:pic>
      <p:pic>
        <p:nvPicPr>
          <p:cNvPr id="5" name="Picture 4">
            <a:extLst>
              <a:ext uri="{FF2B5EF4-FFF2-40B4-BE49-F238E27FC236}">
                <a16:creationId xmlns:a16="http://schemas.microsoft.com/office/drawing/2014/main" id="{F5CE0C07-09D4-2244-8E0D-63FC467C16CA}"/>
              </a:ext>
            </a:extLst>
          </p:cNvPr>
          <p:cNvPicPr>
            <a:picLocks noChangeAspect="1"/>
          </p:cNvPicPr>
          <p:nvPr/>
        </p:nvPicPr>
        <p:blipFill>
          <a:blip r:embed="rId3">
            <a:alphaModFix amt="41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F3DCEE1-9AA1-3F4D-8776-10E6B515D2B6}"/>
              </a:ext>
            </a:extLst>
          </p:cNvPr>
          <p:cNvPicPr>
            <a:picLocks noChangeAspect="1"/>
          </p:cNvPicPr>
          <p:nvPr/>
        </p:nvPicPr>
        <p:blipFill rotWithShape="1">
          <a:blip r:embed="rId4"/>
          <a:srcRect l="36252" t="18861" r="5530" b="21951"/>
          <a:stretch/>
        </p:blipFill>
        <p:spPr>
          <a:xfrm>
            <a:off x="5803551" y="0"/>
            <a:ext cx="5216193" cy="6862754"/>
          </a:xfrm>
          <a:prstGeom prst="rect">
            <a:avLst/>
          </a:prstGeom>
        </p:spPr>
      </p:pic>
    </p:spTree>
    <p:extLst>
      <p:ext uri="{BB962C8B-B14F-4D97-AF65-F5344CB8AC3E}">
        <p14:creationId xmlns:p14="http://schemas.microsoft.com/office/powerpoint/2010/main" val="414799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157DE-CA96-FD4F-833F-C568B389601F}"/>
              </a:ext>
            </a:extLst>
          </p:cNvPr>
          <p:cNvPicPr>
            <a:picLocks noChangeAspect="1"/>
          </p:cNvPicPr>
          <p:nvPr/>
        </p:nvPicPr>
        <p:blipFill>
          <a:blip r:embed="rId2">
            <a:alphaModFix amt="35000"/>
          </a:blip>
          <a:stretch>
            <a:fillRect/>
          </a:stretch>
        </p:blipFill>
        <p:spPr>
          <a:xfrm rot="20724271">
            <a:off x="-1653149" y="-7055030"/>
            <a:ext cx="14217392" cy="18398976"/>
          </a:xfrm>
          <a:prstGeom prst="rect">
            <a:avLst/>
          </a:prstGeom>
        </p:spPr>
      </p:pic>
      <p:pic>
        <p:nvPicPr>
          <p:cNvPr id="5" name="Picture 4">
            <a:extLst>
              <a:ext uri="{FF2B5EF4-FFF2-40B4-BE49-F238E27FC236}">
                <a16:creationId xmlns:a16="http://schemas.microsoft.com/office/drawing/2014/main" id="{F5CE0C07-09D4-2244-8E0D-63FC467C16CA}"/>
              </a:ext>
            </a:extLst>
          </p:cNvPr>
          <p:cNvPicPr>
            <a:picLocks noChangeAspect="1"/>
          </p:cNvPicPr>
          <p:nvPr/>
        </p:nvPicPr>
        <p:blipFill>
          <a:blip r:embed="rId3">
            <a:alphaModFix amt="41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F3DCEE1-9AA1-3F4D-8776-10E6B515D2B6}"/>
              </a:ext>
            </a:extLst>
          </p:cNvPr>
          <p:cNvPicPr>
            <a:picLocks noChangeAspect="1"/>
          </p:cNvPicPr>
          <p:nvPr/>
        </p:nvPicPr>
        <p:blipFill rotWithShape="1">
          <a:blip r:embed="rId4"/>
          <a:srcRect l="36252" t="18861" r="5530" b="21951"/>
          <a:stretch/>
        </p:blipFill>
        <p:spPr>
          <a:xfrm>
            <a:off x="5803551" y="0"/>
            <a:ext cx="5216193" cy="6862754"/>
          </a:xfrm>
          <a:prstGeom prst="rect">
            <a:avLst/>
          </a:prstGeom>
        </p:spPr>
      </p:pic>
      <p:sp>
        <p:nvSpPr>
          <p:cNvPr id="15" name="Rounded Rectangle 14">
            <a:extLst>
              <a:ext uri="{FF2B5EF4-FFF2-40B4-BE49-F238E27FC236}">
                <a16:creationId xmlns:a16="http://schemas.microsoft.com/office/drawing/2014/main" id="{20DDC792-121A-4849-B3BA-4929A0AE7659}"/>
              </a:ext>
            </a:extLst>
          </p:cNvPr>
          <p:cNvSpPr/>
          <p:nvPr/>
        </p:nvSpPr>
        <p:spPr>
          <a:xfrm>
            <a:off x="744718" y="1111348"/>
            <a:ext cx="3886577" cy="923330"/>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6374849-EB40-584B-8CD5-E90727FAF619}"/>
              </a:ext>
            </a:extLst>
          </p:cNvPr>
          <p:cNvSpPr txBox="1"/>
          <p:nvPr/>
        </p:nvSpPr>
        <p:spPr>
          <a:xfrm>
            <a:off x="923827" y="1111348"/>
            <a:ext cx="3610466" cy="923330"/>
          </a:xfrm>
          <a:prstGeom prst="rect">
            <a:avLst/>
          </a:prstGeom>
          <a:noFill/>
        </p:spPr>
        <p:txBody>
          <a:bodyPr wrap="square" rtlCol="0">
            <a:spAutoFit/>
          </a:bodyPr>
          <a:lstStyle/>
          <a:p>
            <a:r>
              <a:rPr lang="en-US" dirty="0"/>
              <a:t>Address the students as “you” rather than talking about what some vague “students” will do.</a:t>
            </a:r>
          </a:p>
        </p:txBody>
      </p:sp>
    </p:spTree>
    <p:extLst>
      <p:ext uri="{BB962C8B-B14F-4D97-AF65-F5344CB8AC3E}">
        <p14:creationId xmlns:p14="http://schemas.microsoft.com/office/powerpoint/2010/main" val="2545335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157DE-CA96-FD4F-833F-C568B389601F}"/>
              </a:ext>
            </a:extLst>
          </p:cNvPr>
          <p:cNvPicPr>
            <a:picLocks noChangeAspect="1"/>
          </p:cNvPicPr>
          <p:nvPr/>
        </p:nvPicPr>
        <p:blipFill>
          <a:blip r:embed="rId2">
            <a:alphaModFix amt="35000"/>
          </a:blip>
          <a:stretch>
            <a:fillRect/>
          </a:stretch>
        </p:blipFill>
        <p:spPr>
          <a:xfrm rot="20724271">
            <a:off x="-1653149" y="-7055030"/>
            <a:ext cx="14217392" cy="18398976"/>
          </a:xfrm>
          <a:prstGeom prst="rect">
            <a:avLst/>
          </a:prstGeom>
        </p:spPr>
      </p:pic>
      <p:pic>
        <p:nvPicPr>
          <p:cNvPr id="5" name="Picture 4">
            <a:extLst>
              <a:ext uri="{FF2B5EF4-FFF2-40B4-BE49-F238E27FC236}">
                <a16:creationId xmlns:a16="http://schemas.microsoft.com/office/drawing/2014/main" id="{F5CE0C07-09D4-2244-8E0D-63FC467C16CA}"/>
              </a:ext>
            </a:extLst>
          </p:cNvPr>
          <p:cNvPicPr>
            <a:picLocks noChangeAspect="1"/>
          </p:cNvPicPr>
          <p:nvPr/>
        </p:nvPicPr>
        <p:blipFill>
          <a:blip r:embed="rId3">
            <a:alphaModFix amt="41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F3DCEE1-9AA1-3F4D-8776-10E6B515D2B6}"/>
              </a:ext>
            </a:extLst>
          </p:cNvPr>
          <p:cNvPicPr>
            <a:picLocks noChangeAspect="1"/>
          </p:cNvPicPr>
          <p:nvPr/>
        </p:nvPicPr>
        <p:blipFill rotWithShape="1">
          <a:blip r:embed="rId4"/>
          <a:srcRect l="36252" t="18861" r="5530" b="21951"/>
          <a:stretch/>
        </p:blipFill>
        <p:spPr>
          <a:xfrm>
            <a:off x="5803551" y="0"/>
            <a:ext cx="5216193" cy="6862754"/>
          </a:xfrm>
          <a:prstGeom prst="rect">
            <a:avLst/>
          </a:prstGeom>
        </p:spPr>
      </p:pic>
      <p:sp>
        <p:nvSpPr>
          <p:cNvPr id="15" name="Rounded Rectangle 14">
            <a:extLst>
              <a:ext uri="{FF2B5EF4-FFF2-40B4-BE49-F238E27FC236}">
                <a16:creationId xmlns:a16="http://schemas.microsoft.com/office/drawing/2014/main" id="{20DDC792-121A-4849-B3BA-4929A0AE7659}"/>
              </a:ext>
            </a:extLst>
          </p:cNvPr>
          <p:cNvSpPr/>
          <p:nvPr/>
        </p:nvSpPr>
        <p:spPr>
          <a:xfrm>
            <a:off x="744718" y="1111348"/>
            <a:ext cx="3886577" cy="923330"/>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A1890CFD-C8CB-7C4B-80EE-36A5A431974B}"/>
              </a:ext>
            </a:extLst>
          </p:cNvPr>
          <p:cNvSpPr/>
          <p:nvPr/>
        </p:nvSpPr>
        <p:spPr>
          <a:xfrm>
            <a:off x="437610" y="3225176"/>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a:extLst>
              <a:ext uri="{FF2B5EF4-FFF2-40B4-BE49-F238E27FC236}">
                <a16:creationId xmlns:a16="http://schemas.microsoft.com/office/drawing/2014/main" id="{95E65D80-D8FC-B94C-969B-30F86DB4E0EE}"/>
              </a:ext>
            </a:extLst>
          </p:cNvPr>
          <p:cNvSpPr txBox="1"/>
          <p:nvPr/>
        </p:nvSpPr>
        <p:spPr>
          <a:xfrm>
            <a:off x="531881" y="3209514"/>
            <a:ext cx="4445474" cy="646331"/>
          </a:xfrm>
          <a:prstGeom prst="rect">
            <a:avLst/>
          </a:prstGeom>
          <a:noFill/>
        </p:spPr>
        <p:txBody>
          <a:bodyPr wrap="square" rtlCol="0">
            <a:spAutoFit/>
          </a:bodyPr>
          <a:lstStyle/>
          <a:p>
            <a:r>
              <a:rPr lang="en-US" dirty="0"/>
              <a:t>Talk about active choice-based learning and independent inquiry.</a:t>
            </a:r>
          </a:p>
        </p:txBody>
      </p:sp>
      <p:sp>
        <p:nvSpPr>
          <p:cNvPr id="17" name="TextBox 16">
            <a:extLst>
              <a:ext uri="{FF2B5EF4-FFF2-40B4-BE49-F238E27FC236}">
                <a16:creationId xmlns:a16="http://schemas.microsoft.com/office/drawing/2014/main" id="{06374849-EB40-584B-8CD5-E90727FAF619}"/>
              </a:ext>
            </a:extLst>
          </p:cNvPr>
          <p:cNvSpPr txBox="1"/>
          <p:nvPr/>
        </p:nvSpPr>
        <p:spPr>
          <a:xfrm>
            <a:off x="923827" y="1111348"/>
            <a:ext cx="3610466" cy="923330"/>
          </a:xfrm>
          <a:prstGeom prst="rect">
            <a:avLst/>
          </a:prstGeom>
          <a:noFill/>
        </p:spPr>
        <p:txBody>
          <a:bodyPr wrap="square" rtlCol="0">
            <a:spAutoFit/>
          </a:bodyPr>
          <a:lstStyle/>
          <a:p>
            <a:r>
              <a:rPr lang="en-US" dirty="0"/>
              <a:t>Address the students as “you” rather than talking about what some vague “students” will do.</a:t>
            </a:r>
          </a:p>
        </p:txBody>
      </p:sp>
    </p:spTree>
    <p:extLst>
      <p:ext uri="{BB962C8B-B14F-4D97-AF65-F5344CB8AC3E}">
        <p14:creationId xmlns:p14="http://schemas.microsoft.com/office/powerpoint/2010/main" val="23933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157DE-CA96-FD4F-833F-C568B389601F}"/>
              </a:ext>
            </a:extLst>
          </p:cNvPr>
          <p:cNvPicPr>
            <a:picLocks noChangeAspect="1"/>
          </p:cNvPicPr>
          <p:nvPr/>
        </p:nvPicPr>
        <p:blipFill>
          <a:blip r:embed="rId2">
            <a:alphaModFix amt="35000"/>
          </a:blip>
          <a:stretch>
            <a:fillRect/>
          </a:stretch>
        </p:blipFill>
        <p:spPr>
          <a:xfrm rot="20724271">
            <a:off x="-1653149" y="-7055030"/>
            <a:ext cx="14217392" cy="18398976"/>
          </a:xfrm>
          <a:prstGeom prst="rect">
            <a:avLst/>
          </a:prstGeom>
        </p:spPr>
      </p:pic>
      <p:pic>
        <p:nvPicPr>
          <p:cNvPr id="5" name="Picture 4">
            <a:extLst>
              <a:ext uri="{FF2B5EF4-FFF2-40B4-BE49-F238E27FC236}">
                <a16:creationId xmlns:a16="http://schemas.microsoft.com/office/drawing/2014/main" id="{F5CE0C07-09D4-2244-8E0D-63FC467C16CA}"/>
              </a:ext>
            </a:extLst>
          </p:cNvPr>
          <p:cNvPicPr>
            <a:picLocks noChangeAspect="1"/>
          </p:cNvPicPr>
          <p:nvPr/>
        </p:nvPicPr>
        <p:blipFill>
          <a:blip r:embed="rId3">
            <a:alphaModFix amt="41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F3DCEE1-9AA1-3F4D-8776-10E6B515D2B6}"/>
              </a:ext>
            </a:extLst>
          </p:cNvPr>
          <p:cNvPicPr>
            <a:picLocks noChangeAspect="1"/>
          </p:cNvPicPr>
          <p:nvPr/>
        </p:nvPicPr>
        <p:blipFill rotWithShape="1">
          <a:blip r:embed="rId4"/>
          <a:srcRect l="36252" t="18861" r="5530" b="21951"/>
          <a:stretch/>
        </p:blipFill>
        <p:spPr>
          <a:xfrm>
            <a:off x="5803551" y="0"/>
            <a:ext cx="5216193" cy="6862754"/>
          </a:xfrm>
          <a:prstGeom prst="rect">
            <a:avLst/>
          </a:prstGeom>
        </p:spPr>
      </p:pic>
      <p:sp>
        <p:nvSpPr>
          <p:cNvPr id="9" name="Rounded Rectangle 8">
            <a:extLst>
              <a:ext uri="{FF2B5EF4-FFF2-40B4-BE49-F238E27FC236}">
                <a16:creationId xmlns:a16="http://schemas.microsoft.com/office/drawing/2014/main" id="{D452C138-8BC5-8349-BAC4-544B9306E259}"/>
              </a:ext>
            </a:extLst>
          </p:cNvPr>
          <p:cNvSpPr/>
          <p:nvPr/>
        </p:nvSpPr>
        <p:spPr>
          <a:xfrm>
            <a:off x="437610" y="5507290"/>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 name="TextBox 7">
            <a:extLst>
              <a:ext uri="{FF2B5EF4-FFF2-40B4-BE49-F238E27FC236}">
                <a16:creationId xmlns:a16="http://schemas.microsoft.com/office/drawing/2014/main" id="{06BE58AB-0884-BB4A-8A6A-F42984AB3ABB}"/>
              </a:ext>
            </a:extLst>
          </p:cNvPr>
          <p:cNvSpPr txBox="1"/>
          <p:nvPr/>
        </p:nvSpPr>
        <p:spPr>
          <a:xfrm>
            <a:off x="571422" y="5488607"/>
            <a:ext cx="4557931" cy="646331"/>
          </a:xfrm>
          <a:prstGeom prst="rect">
            <a:avLst/>
          </a:prstGeom>
          <a:noFill/>
        </p:spPr>
        <p:txBody>
          <a:bodyPr wrap="square" rtlCol="0">
            <a:spAutoFit/>
          </a:bodyPr>
          <a:lstStyle/>
          <a:p>
            <a:r>
              <a:rPr lang="en-US" dirty="0"/>
              <a:t>Use language that shows respect for students as powerful artists.</a:t>
            </a:r>
          </a:p>
        </p:txBody>
      </p:sp>
      <p:sp>
        <p:nvSpPr>
          <p:cNvPr id="15" name="Rounded Rectangle 14">
            <a:extLst>
              <a:ext uri="{FF2B5EF4-FFF2-40B4-BE49-F238E27FC236}">
                <a16:creationId xmlns:a16="http://schemas.microsoft.com/office/drawing/2014/main" id="{20DDC792-121A-4849-B3BA-4929A0AE7659}"/>
              </a:ext>
            </a:extLst>
          </p:cNvPr>
          <p:cNvSpPr/>
          <p:nvPr/>
        </p:nvSpPr>
        <p:spPr>
          <a:xfrm>
            <a:off x="744718" y="1111348"/>
            <a:ext cx="3886577" cy="923330"/>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A1890CFD-C8CB-7C4B-80EE-36A5A431974B}"/>
              </a:ext>
            </a:extLst>
          </p:cNvPr>
          <p:cNvSpPr/>
          <p:nvPr/>
        </p:nvSpPr>
        <p:spPr>
          <a:xfrm>
            <a:off x="437610" y="3225176"/>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a:extLst>
              <a:ext uri="{FF2B5EF4-FFF2-40B4-BE49-F238E27FC236}">
                <a16:creationId xmlns:a16="http://schemas.microsoft.com/office/drawing/2014/main" id="{95E65D80-D8FC-B94C-969B-30F86DB4E0EE}"/>
              </a:ext>
            </a:extLst>
          </p:cNvPr>
          <p:cNvSpPr txBox="1"/>
          <p:nvPr/>
        </p:nvSpPr>
        <p:spPr>
          <a:xfrm>
            <a:off x="531881" y="3209514"/>
            <a:ext cx="4445474" cy="646331"/>
          </a:xfrm>
          <a:prstGeom prst="rect">
            <a:avLst/>
          </a:prstGeom>
          <a:noFill/>
        </p:spPr>
        <p:txBody>
          <a:bodyPr wrap="square" rtlCol="0">
            <a:spAutoFit/>
          </a:bodyPr>
          <a:lstStyle/>
          <a:p>
            <a:r>
              <a:rPr lang="en-US" dirty="0"/>
              <a:t>Talk about active choice-based learning and independent inquiry.</a:t>
            </a:r>
          </a:p>
        </p:txBody>
      </p:sp>
      <p:sp>
        <p:nvSpPr>
          <p:cNvPr id="17" name="TextBox 16">
            <a:extLst>
              <a:ext uri="{FF2B5EF4-FFF2-40B4-BE49-F238E27FC236}">
                <a16:creationId xmlns:a16="http://schemas.microsoft.com/office/drawing/2014/main" id="{06374849-EB40-584B-8CD5-E90727FAF619}"/>
              </a:ext>
            </a:extLst>
          </p:cNvPr>
          <p:cNvSpPr txBox="1"/>
          <p:nvPr/>
        </p:nvSpPr>
        <p:spPr>
          <a:xfrm>
            <a:off x="923827" y="1111348"/>
            <a:ext cx="3610466" cy="923330"/>
          </a:xfrm>
          <a:prstGeom prst="rect">
            <a:avLst/>
          </a:prstGeom>
          <a:noFill/>
        </p:spPr>
        <p:txBody>
          <a:bodyPr wrap="square" rtlCol="0">
            <a:spAutoFit/>
          </a:bodyPr>
          <a:lstStyle/>
          <a:p>
            <a:r>
              <a:rPr lang="en-US" dirty="0"/>
              <a:t>Address the students as “you” rather than talking about what some vague “students” will do.</a:t>
            </a:r>
          </a:p>
        </p:txBody>
      </p:sp>
    </p:spTree>
    <p:extLst>
      <p:ext uri="{BB962C8B-B14F-4D97-AF65-F5344CB8AC3E}">
        <p14:creationId xmlns:p14="http://schemas.microsoft.com/office/powerpoint/2010/main" val="401546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157DE-CA96-FD4F-833F-C568B389601F}"/>
              </a:ext>
            </a:extLst>
          </p:cNvPr>
          <p:cNvPicPr>
            <a:picLocks noChangeAspect="1"/>
          </p:cNvPicPr>
          <p:nvPr/>
        </p:nvPicPr>
        <p:blipFill>
          <a:blip r:embed="rId2">
            <a:alphaModFix amt="35000"/>
          </a:blip>
          <a:stretch>
            <a:fillRect/>
          </a:stretch>
        </p:blipFill>
        <p:spPr>
          <a:xfrm rot="20724271">
            <a:off x="-1653149" y="-7055030"/>
            <a:ext cx="14217392" cy="18398976"/>
          </a:xfrm>
          <a:prstGeom prst="rect">
            <a:avLst/>
          </a:prstGeom>
        </p:spPr>
      </p:pic>
      <p:pic>
        <p:nvPicPr>
          <p:cNvPr id="5" name="Picture 4">
            <a:extLst>
              <a:ext uri="{FF2B5EF4-FFF2-40B4-BE49-F238E27FC236}">
                <a16:creationId xmlns:a16="http://schemas.microsoft.com/office/drawing/2014/main" id="{F5CE0C07-09D4-2244-8E0D-63FC467C16CA}"/>
              </a:ext>
            </a:extLst>
          </p:cNvPr>
          <p:cNvPicPr>
            <a:picLocks noChangeAspect="1"/>
          </p:cNvPicPr>
          <p:nvPr/>
        </p:nvPicPr>
        <p:blipFill>
          <a:blip r:embed="rId3">
            <a:alphaModFix amt="41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F3DCEE1-9AA1-3F4D-8776-10E6B515D2B6}"/>
              </a:ext>
            </a:extLst>
          </p:cNvPr>
          <p:cNvPicPr>
            <a:picLocks noChangeAspect="1"/>
          </p:cNvPicPr>
          <p:nvPr/>
        </p:nvPicPr>
        <p:blipFill rotWithShape="1">
          <a:blip r:embed="rId4"/>
          <a:srcRect l="36252" t="18861" r="5530" b="21951"/>
          <a:stretch/>
        </p:blipFill>
        <p:spPr>
          <a:xfrm>
            <a:off x="5803551" y="0"/>
            <a:ext cx="5216193" cy="6862754"/>
          </a:xfrm>
          <a:prstGeom prst="rect">
            <a:avLst/>
          </a:prstGeom>
        </p:spPr>
      </p:pic>
      <p:sp>
        <p:nvSpPr>
          <p:cNvPr id="9" name="Rounded Rectangle 8">
            <a:extLst>
              <a:ext uri="{FF2B5EF4-FFF2-40B4-BE49-F238E27FC236}">
                <a16:creationId xmlns:a16="http://schemas.microsoft.com/office/drawing/2014/main" id="{D452C138-8BC5-8349-BAC4-544B9306E259}"/>
              </a:ext>
            </a:extLst>
          </p:cNvPr>
          <p:cNvSpPr/>
          <p:nvPr/>
        </p:nvSpPr>
        <p:spPr>
          <a:xfrm>
            <a:off x="437610" y="5507290"/>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 name="TextBox 7">
            <a:extLst>
              <a:ext uri="{FF2B5EF4-FFF2-40B4-BE49-F238E27FC236}">
                <a16:creationId xmlns:a16="http://schemas.microsoft.com/office/drawing/2014/main" id="{06BE58AB-0884-BB4A-8A6A-F42984AB3ABB}"/>
              </a:ext>
            </a:extLst>
          </p:cNvPr>
          <p:cNvSpPr txBox="1"/>
          <p:nvPr/>
        </p:nvSpPr>
        <p:spPr>
          <a:xfrm>
            <a:off x="571422" y="5488607"/>
            <a:ext cx="4557931" cy="646331"/>
          </a:xfrm>
          <a:prstGeom prst="rect">
            <a:avLst/>
          </a:prstGeom>
          <a:noFill/>
        </p:spPr>
        <p:txBody>
          <a:bodyPr wrap="square" rtlCol="0">
            <a:spAutoFit/>
          </a:bodyPr>
          <a:lstStyle/>
          <a:p>
            <a:r>
              <a:rPr lang="en-US" dirty="0"/>
              <a:t>Use language that shows respect for students as powerful artists.</a:t>
            </a:r>
          </a:p>
        </p:txBody>
      </p:sp>
      <p:sp>
        <p:nvSpPr>
          <p:cNvPr id="15" name="Rounded Rectangle 14">
            <a:extLst>
              <a:ext uri="{FF2B5EF4-FFF2-40B4-BE49-F238E27FC236}">
                <a16:creationId xmlns:a16="http://schemas.microsoft.com/office/drawing/2014/main" id="{20DDC792-121A-4849-B3BA-4929A0AE7659}"/>
              </a:ext>
            </a:extLst>
          </p:cNvPr>
          <p:cNvSpPr/>
          <p:nvPr/>
        </p:nvSpPr>
        <p:spPr>
          <a:xfrm>
            <a:off x="744718" y="1111348"/>
            <a:ext cx="3886577" cy="923330"/>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A1890CFD-C8CB-7C4B-80EE-36A5A431974B}"/>
              </a:ext>
            </a:extLst>
          </p:cNvPr>
          <p:cNvSpPr/>
          <p:nvPr/>
        </p:nvSpPr>
        <p:spPr>
          <a:xfrm>
            <a:off x="437610" y="3225176"/>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a:extLst>
              <a:ext uri="{FF2B5EF4-FFF2-40B4-BE49-F238E27FC236}">
                <a16:creationId xmlns:a16="http://schemas.microsoft.com/office/drawing/2014/main" id="{95E65D80-D8FC-B94C-969B-30F86DB4E0EE}"/>
              </a:ext>
            </a:extLst>
          </p:cNvPr>
          <p:cNvSpPr txBox="1"/>
          <p:nvPr/>
        </p:nvSpPr>
        <p:spPr>
          <a:xfrm>
            <a:off x="531881" y="3209514"/>
            <a:ext cx="4445474" cy="646331"/>
          </a:xfrm>
          <a:prstGeom prst="rect">
            <a:avLst/>
          </a:prstGeom>
          <a:noFill/>
        </p:spPr>
        <p:txBody>
          <a:bodyPr wrap="square" rtlCol="0">
            <a:spAutoFit/>
          </a:bodyPr>
          <a:lstStyle/>
          <a:p>
            <a:r>
              <a:rPr lang="en-US" dirty="0"/>
              <a:t>Talk about active choice-based learning and independent inquiry.</a:t>
            </a:r>
          </a:p>
        </p:txBody>
      </p:sp>
      <p:sp>
        <p:nvSpPr>
          <p:cNvPr id="17" name="TextBox 16">
            <a:extLst>
              <a:ext uri="{FF2B5EF4-FFF2-40B4-BE49-F238E27FC236}">
                <a16:creationId xmlns:a16="http://schemas.microsoft.com/office/drawing/2014/main" id="{06374849-EB40-584B-8CD5-E90727FAF619}"/>
              </a:ext>
            </a:extLst>
          </p:cNvPr>
          <p:cNvSpPr txBox="1"/>
          <p:nvPr/>
        </p:nvSpPr>
        <p:spPr>
          <a:xfrm>
            <a:off x="923827" y="1111348"/>
            <a:ext cx="3610466" cy="923330"/>
          </a:xfrm>
          <a:prstGeom prst="rect">
            <a:avLst/>
          </a:prstGeom>
          <a:noFill/>
        </p:spPr>
        <p:txBody>
          <a:bodyPr wrap="square" rtlCol="0">
            <a:spAutoFit/>
          </a:bodyPr>
          <a:lstStyle/>
          <a:p>
            <a:r>
              <a:rPr lang="en-US" dirty="0"/>
              <a:t>Address the students as “you” rather than talking about what some vague “students” will do.</a:t>
            </a:r>
          </a:p>
        </p:txBody>
      </p:sp>
      <p:sp>
        <p:nvSpPr>
          <p:cNvPr id="11" name="Rounded Rectangle 10">
            <a:extLst>
              <a:ext uri="{FF2B5EF4-FFF2-40B4-BE49-F238E27FC236}">
                <a16:creationId xmlns:a16="http://schemas.microsoft.com/office/drawing/2014/main" id="{E2EC913A-A617-234D-BCBC-827A591DF129}"/>
              </a:ext>
            </a:extLst>
          </p:cNvPr>
          <p:cNvSpPr/>
          <p:nvPr/>
        </p:nvSpPr>
        <p:spPr>
          <a:xfrm>
            <a:off x="430141" y="2305573"/>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Spark curiosity and excitement for getting into the studio.</a:t>
            </a:r>
          </a:p>
        </p:txBody>
      </p:sp>
    </p:spTree>
    <p:extLst>
      <p:ext uri="{BB962C8B-B14F-4D97-AF65-F5344CB8AC3E}">
        <p14:creationId xmlns:p14="http://schemas.microsoft.com/office/powerpoint/2010/main" val="672909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157DE-CA96-FD4F-833F-C568B389601F}"/>
              </a:ext>
            </a:extLst>
          </p:cNvPr>
          <p:cNvPicPr>
            <a:picLocks noChangeAspect="1"/>
          </p:cNvPicPr>
          <p:nvPr/>
        </p:nvPicPr>
        <p:blipFill>
          <a:blip r:embed="rId2">
            <a:alphaModFix amt="35000"/>
          </a:blip>
          <a:stretch>
            <a:fillRect/>
          </a:stretch>
        </p:blipFill>
        <p:spPr>
          <a:xfrm rot="20724271">
            <a:off x="-1653149" y="-7055030"/>
            <a:ext cx="14217392" cy="18398976"/>
          </a:xfrm>
          <a:prstGeom prst="rect">
            <a:avLst/>
          </a:prstGeom>
        </p:spPr>
      </p:pic>
      <p:pic>
        <p:nvPicPr>
          <p:cNvPr id="5" name="Picture 4">
            <a:extLst>
              <a:ext uri="{FF2B5EF4-FFF2-40B4-BE49-F238E27FC236}">
                <a16:creationId xmlns:a16="http://schemas.microsoft.com/office/drawing/2014/main" id="{F5CE0C07-09D4-2244-8E0D-63FC467C16CA}"/>
              </a:ext>
            </a:extLst>
          </p:cNvPr>
          <p:cNvPicPr>
            <a:picLocks noChangeAspect="1"/>
          </p:cNvPicPr>
          <p:nvPr/>
        </p:nvPicPr>
        <p:blipFill>
          <a:blip r:embed="rId3">
            <a:alphaModFix amt="41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F3DCEE1-9AA1-3F4D-8776-10E6B515D2B6}"/>
              </a:ext>
            </a:extLst>
          </p:cNvPr>
          <p:cNvPicPr>
            <a:picLocks noChangeAspect="1"/>
          </p:cNvPicPr>
          <p:nvPr/>
        </p:nvPicPr>
        <p:blipFill rotWithShape="1">
          <a:blip r:embed="rId4"/>
          <a:srcRect l="36252" t="18861" r="5530" b="21951"/>
          <a:stretch/>
        </p:blipFill>
        <p:spPr>
          <a:xfrm>
            <a:off x="5803551" y="0"/>
            <a:ext cx="5216193" cy="6862754"/>
          </a:xfrm>
          <a:prstGeom prst="rect">
            <a:avLst/>
          </a:prstGeom>
        </p:spPr>
      </p:pic>
      <p:sp>
        <p:nvSpPr>
          <p:cNvPr id="9" name="Rounded Rectangle 8">
            <a:extLst>
              <a:ext uri="{FF2B5EF4-FFF2-40B4-BE49-F238E27FC236}">
                <a16:creationId xmlns:a16="http://schemas.microsoft.com/office/drawing/2014/main" id="{D452C138-8BC5-8349-BAC4-544B9306E259}"/>
              </a:ext>
            </a:extLst>
          </p:cNvPr>
          <p:cNvSpPr/>
          <p:nvPr/>
        </p:nvSpPr>
        <p:spPr>
          <a:xfrm>
            <a:off x="437610" y="5507290"/>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 name="TextBox 7">
            <a:extLst>
              <a:ext uri="{FF2B5EF4-FFF2-40B4-BE49-F238E27FC236}">
                <a16:creationId xmlns:a16="http://schemas.microsoft.com/office/drawing/2014/main" id="{06BE58AB-0884-BB4A-8A6A-F42984AB3ABB}"/>
              </a:ext>
            </a:extLst>
          </p:cNvPr>
          <p:cNvSpPr txBox="1"/>
          <p:nvPr/>
        </p:nvSpPr>
        <p:spPr>
          <a:xfrm>
            <a:off x="571422" y="5488607"/>
            <a:ext cx="4557931" cy="646331"/>
          </a:xfrm>
          <a:prstGeom prst="rect">
            <a:avLst/>
          </a:prstGeom>
          <a:noFill/>
        </p:spPr>
        <p:txBody>
          <a:bodyPr wrap="square" rtlCol="0">
            <a:spAutoFit/>
          </a:bodyPr>
          <a:lstStyle/>
          <a:p>
            <a:r>
              <a:rPr lang="en-US" dirty="0"/>
              <a:t>Use language that shows respect for students as powerful artists.</a:t>
            </a:r>
          </a:p>
        </p:txBody>
      </p:sp>
      <p:sp>
        <p:nvSpPr>
          <p:cNvPr id="15" name="Rounded Rectangle 14">
            <a:extLst>
              <a:ext uri="{FF2B5EF4-FFF2-40B4-BE49-F238E27FC236}">
                <a16:creationId xmlns:a16="http://schemas.microsoft.com/office/drawing/2014/main" id="{20DDC792-121A-4849-B3BA-4929A0AE7659}"/>
              </a:ext>
            </a:extLst>
          </p:cNvPr>
          <p:cNvSpPr/>
          <p:nvPr/>
        </p:nvSpPr>
        <p:spPr>
          <a:xfrm>
            <a:off x="744718" y="1111348"/>
            <a:ext cx="3886577" cy="923330"/>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A1890CFD-C8CB-7C4B-80EE-36A5A431974B}"/>
              </a:ext>
            </a:extLst>
          </p:cNvPr>
          <p:cNvSpPr/>
          <p:nvPr/>
        </p:nvSpPr>
        <p:spPr>
          <a:xfrm>
            <a:off x="437610" y="3225176"/>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4" name="TextBox 13">
            <a:extLst>
              <a:ext uri="{FF2B5EF4-FFF2-40B4-BE49-F238E27FC236}">
                <a16:creationId xmlns:a16="http://schemas.microsoft.com/office/drawing/2014/main" id="{95E65D80-D8FC-B94C-969B-30F86DB4E0EE}"/>
              </a:ext>
            </a:extLst>
          </p:cNvPr>
          <p:cNvSpPr txBox="1"/>
          <p:nvPr/>
        </p:nvSpPr>
        <p:spPr>
          <a:xfrm>
            <a:off x="531881" y="3209514"/>
            <a:ext cx="4445474" cy="646331"/>
          </a:xfrm>
          <a:prstGeom prst="rect">
            <a:avLst/>
          </a:prstGeom>
          <a:noFill/>
        </p:spPr>
        <p:txBody>
          <a:bodyPr wrap="square" rtlCol="0">
            <a:spAutoFit/>
          </a:bodyPr>
          <a:lstStyle/>
          <a:p>
            <a:r>
              <a:rPr lang="en-US" dirty="0"/>
              <a:t>Talk about active choice-based learning and independent inquiry.</a:t>
            </a:r>
          </a:p>
        </p:txBody>
      </p:sp>
      <p:sp>
        <p:nvSpPr>
          <p:cNvPr id="17" name="TextBox 16">
            <a:extLst>
              <a:ext uri="{FF2B5EF4-FFF2-40B4-BE49-F238E27FC236}">
                <a16:creationId xmlns:a16="http://schemas.microsoft.com/office/drawing/2014/main" id="{06374849-EB40-584B-8CD5-E90727FAF619}"/>
              </a:ext>
            </a:extLst>
          </p:cNvPr>
          <p:cNvSpPr txBox="1"/>
          <p:nvPr/>
        </p:nvSpPr>
        <p:spPr>
          <a:xfrm>
            <a:off x="923827" y="1111348"/>
            <a:ext cx="3610466" cy="923330"/>
          </a:xfrm>
          <a:prstGeom prst="rect">
            <a:avLst/>
          </a:prstGeom>
          <a:noFill/>
        </p:spPr>
        <p:txBody>
          <a:bodyPr wrap="square" rtlCol="0">
            <a:spAutoFit/>
          </a:bodyPr>
          <a:lstStyle/>
          <a:p>
            <a:r>
              <a:rPr lang="en-US" dirty="0"/>
              <a:t>Address the students as “you” rather than talking about what some vague “students” will do.</a:t>
            </a:r>
          </a:p>
        </p:txBody>
      </p:sp>
      <p:sp>
        <p:nvSpPr>
          <p:cNvPr id="11" name="Rounded Rectangle 10">
            <a:extLst>
              <a:ext uri="{FF2B5EF4-FFF2-40B4-BE49-F238E27FC236}">
                <a16:creationId xmlns:a16="http://schemas.microsoft.com/office/drawing/2014/main" id="{E2EC913A-A617-234D-BCBC-827A591DF129}"/>
              </a:ext>
            </a:extLst>
          </p:cNvPr>
          <p:cNvSpPr/>
          <p:nvPr/>
        </p:nvSpPr>
        <p:spPr>
          <a:xfrm>
            <a:off x="430141" y="2305573"/>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Spark curiosity and excitement for getting into the studio.</a:t>
            </a:r>
          </a:p>
        </p:txBody>
      </p:sp>
      <p:sp>
        <p:nvSpPr>
          <p:cNvPr id="12" name="Rounded Rectangle 11">
            <a:extLst>
              <a:ext uri="{FF2B5EF4-FFF2-40B4-BE49-F238E27FC236}">
                <a16:creationId xmlns:a16="http://schemas.microsoft.com/office/drawing/2014/main" id="{3310552B-67C0-F045-90A9-9E4ACBC14D27}"/>
              </a:ext>
            </a:extLst>
          </p:cNvPr>
          <p:cNvSpPr/>
          <p:nvPr/>
        </p:nvSpPr>
        <p:spPr>
          <a:xfrm>
            <a:off x="426063" y="4340251"/>
            <a:ext cx="4515729" cy="63304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Use </a:t>
            </a:r>
            <a:r>
              <a:rPr lang="en-US" strike="sngStrike" dirty="0">
                <a:solidFill>
                  <a:schemeClr val="tx1"/>
                </a:solidFill>
              </a:rPr>
              <a:t>fewer</a:t>
            </a:r>
            <a:r>
              <a:rPr lang="en-US" dirty="0">
                <a:solidFill>
                  <a:schemeClr val="tx1"/>
                </a:solidFill>
              </a:rPr>
              <a:t> better words!</a:t>
            </a:r>
          </a:p>
        </p:txBody>
      </p:sp>
    </p:spTree>
    <p:extLst>
      <p:ext uri="{BB962C8B-B14F-4D97-AF65-F5344CB8AC3E}">
        <p14:creationId xmlns:p14="http://schemas.microsoft.com/office/powerpoint/2010/main" val="4049370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35FA9-7A95-9F48-80B3-A0BAC0535210}"/>
              </a:ext>
            </a:extLst>
          </p:cNvPr>
          <p:cNvPicPr>
            <a:picLocks noChangeAspect="1"/>
          </p:cNvPicPr>
          <p:nvPr/>
        </p:nvPicPr>
        <p:blipFill>
          <a:blip r:embed="rId2"/>
          <a:stretch>
            <a:fillRect/>
          </a:stretch>
        </p:blipFill>
        <p:spPr>
          <a:xfrm>
            <a:off x="0" y="0"/>
            <a:ext cx="5141727" cy="6858000"/>
          </a:xfrm>
          <a:prstGeom prst="rect">
            <a:avLst/>
          </a:prstGeom>
        </p:spPr>
      </p:pic>
      <p:sp>
        <p:nvSpPr>
          <p:cNvPr id="5" name="TextBox 4">
            <a:extLst>
              <a:ext uri="{FF2B5EF4-FFF2-40B4-BE49-F238E27FC236}">
                <a16:creationId xmlns:a16="http://schemas.microsoft.com/office/drawing/2014/main" id="{C6C1D8D6-7B07-8142-9137-77D9C3D6F586}"/>
              </a:ext>
            </a:extLst>
          </p:cNvPr>
          <p:cNvSpPr txBox="1"/>
          <p:nvPr/>
        </p:nvSpPr>
        <p:spPr>
          <a:xfrm>
            <a:off x="5141727" y="1771892"/>
            <a:ext cx="6907427" cy="2800767"/>
          </a:xfrm>
          <a:prstGeom prst="rect">
            <a:avLst/>
          </a:prstGeom>
          <a:noFill/>
        </p:spPr>
        <p:txBody>
          <a:bodyPr wrap="square" rtlCol="0">
            <a:spAutoFit/>
          </a:bodyPr>
          <a:lstStyle/>
          <a:p>
            <a:pPr algn="ctr"/>
            <a:r>
              <a:rPr lang="en-US" sz="2800" dirty="0"/>
              <a:t>The Biggest Question is</a:t>
            </a:r>
          </a:p>
          <a:p>
            <a:pPr algn="ctr"/>
            <a:r>
              <a:rPr lang="en-US" sz="2800" dirty="0"/>
              <a:t>the smallest word:  WHY?</a:t>
            </a:r>
          </a:p>
          <a:p>
            <a:pPr algn="ctr"/>
            <a:endParaRPr lang="en-US" sz="2000" dirty="0"/>
          </a:p>
          <a:p>
            <a:pPr algn="ctr"/>
            <a:r>
              <a:rPr lang="en-US" sz="2000" dirty="0"/>
              <a:t>Why have I designed the course this way?</a:t>
            </a:r>
          </a:p>
          <a:p>
            <a:pPr algn="ctr"/>
            <a:endParaRPr lang="en-US" sz="2000" dirty="0"/>
          </a:p>
          <a:p>
            <a:pPr algn="ctr"/>
            <a:r>
              <a:rPr lang="en-US" sz="2000" dirty="0"/>
              <a:t>Why is studying Ceramics so valuable?</a:t>
            </a:r>
          </a:p>
          <a:p>
            <a:pPr algn="ctr"/>
            <a:endParaRPr lang="en-US" sz="2000" dirty="0"/>
          </a:p>
          <a:p>
            <a:pPr algn="ctr"/>
            <a:r>
              <a:rPr lang="en-US" sz="2000" dirty="0"/>
              <a:t>What will they get out of it?</a:t>
            </a:r>
          </a:p>
        </p:txBody>
      </p:sp>
    </p:spTree>
    <p:extLst>
      <p:ext uri="{BB962C8B-B14F-4D97-AF65-F5344CB8AC3E}">
        <p14:creationId xmlns:p14="http://schemas.microsoft.com/office/powerpoint/2010/main" val="57122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82D6E-F72F-454E-8592-A4DC3A81F8BE}"/>
              </a:ext>
            </a:extLst>
          </p:cNvPr>
          <p:cNvPicPr>
            <a:picLocks noChangeAspect="1"/>
          </p:cNvPicPr>
          <p:nvPr/>
        </p:nvPicPr>
        <p:blipFill>
          <a:blip r:embed="rId2">
            <a:alphaModFix amt="50000"/>
          </a:blip>
          <a:stretch>
            <a:fillRect/>
          </a:stretch>
        </p:blipFill>
        <p:spPr>
          <a:xfrm rot="19349277">
            <a:off x="-2483659" y="-3766227"/>
            <a:ext cx="10218346" cy="13223741"/>
          </a:xfrm>
          <a:prstGeom prst="rect">
            <a:avLst/>
          </a:prstGeom>
          <a:ln w="3175">
            <a:solidFill>
              <a:srgbClr val="929292"/>
            </a:solidFill>
          </a:ln>
        </p:spPr>
      </p:pic>
      <p:pic>
        <p:nvPicPr>
          <p:cNvPr id="6" name="Picture 5">
            <a:extLst>
              <a:ext uri="{FF2B5EF4-FFF2-40B4-BE49-F238E27FC236}">
                <a16:creationId xmlns:a16="http://schemas.microsoft.com/office/drawing/2014/main" id="{B72D5F4B-697C-474A-956C-6381BE64A079}"/>
              </a:ext>
            </a:extLst>
          </p:cNvPr>
          <p:cNvPicPr>
            <a:picLocks noChangeAspect="1"/>
          </p:cNvPicPr>
          <p:nvPr/>
        </p:nvPicPr>
        <p:blipFill rotWithShape="1">
          <a:blip r:embed="rId3"/>
          <a:srcRect l="4919" t="3783" r="38186" b="26847"/>
          <a:stretch/>
        </p:blipFill>
        <p:spPr>
          <a:xfrm>
            <a:off x="7802219" y="-13253"/>
            <a:ext cx="4361936" cy="6882559"/>
          </a:xfrm>
          <a:prstGeom prst="rect">
            <a:avLst/>
          </a:prstGeom>
        </p:spPr>
      </p:pic>
      <p:sp>
        <p:nvSpPr>
          <p:cNvPr id="7" name="Rounded Rectangle 6">
            <a:extLst>
              <a:ext uri="{FF2B5EF4-FFF2-40B4-BE49-F238E27FC236}">
                <a16:creationId xmlns:a16="http://schemas.microsoft.com/office/drawing/2014/main" id="{ADDAFD33-3E18-254F-BF1B-C5D20A475356}"/>
              </a:ext>
            </a:extLst>
          </p:cNvPr>
          <p:cNvSpPr/>
          <p:nvPr/>
        </p:nvSpPr>
        <p:spPr>
          <a:xfrm>
            <a:off x="1001901" y="422960"/>
            <a:ext cx="5857461" cy="5977840"/>
          </a:xfrm>
          <a:prstGeom prst="roundRect">
            <a:avLst/>
          </a:prstGeom>
          <a:solidFill>
            <a:srgbClr val="EEEEEB"/>
          </a:solidFill>
          <a:ln w="6350">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07E2BA-EBF9-E340-BEE9-C65A2B5228C6}"/>
              </a:ext>
            </a:extLst>
          </p:cNvPr>
          <p:cNvSpPr txBox="1"/>
          <p:nvPr/>
        </p:nvSpPr>
        <p:spPr>
          <a:xfrm>
            <a:off x="1329935" y="880161"/>
            <a:ext cx="5201392" cy="4955203"/>
          </a:xfrm>
          <a:prstGeom prst="rect">
            <a:avLst/>
          </a:prstGeom>
          <a:noFill/>
        </p:spPr>
        <p:txBody>
          <a:bodyPr wrap="square" rtlCol="0">
            <a:spAutoFit/>
          </a:bodyPr>
          <a:lstStyle/>
          <a:p>
            <a:pPr algn="ctr"/>
            <a:r>
              <a:rPr lang="en-US" sz="2800" dirty="0"/>
              <a:t>Course Objectives</a:t>
            </a:r>
          </a:p>
          <a:p>
            <a:pPr algn="just"/>
            <a:endParaRPr lang="en-US" dirty="0"/>
          </a:p>
          <a:p>
            <a:pPr algn="just"/>
            <a:r>
              <a:rPr lang="en-US" dirty="0"/>
              <a:t>Check out the Kutztown University Curriculum Committee’s webpage on </a:t>
            </a:r>
            <a:r>
              <a:rPr lang="en-US" i="1" dirty="0">
                <a:hlinkClick r:id="rId4"/>
              </a:rPr>
              <a:t>Writing Course Proposals</a:t>
            </a:r>
            <a:r>
              <a:rPr lang="en-US" i="1" dirty="0"/>
              <a:t>.  </a:t>
            </a:r>
            <a:r>
              <a:rPr lang="en-US" dirty="0"/>
              <a:t>It has good suggestions on writing course objectives that are student-centered and measurable, using action words situated on Bloom’s Taxonomy of Educational Objectives to ensure that higher order cognitive processes are engaged.  The levels are:</a:t>
            </a:r>
          </a:p>
          <a:p>
            <a:pPr marL="742950" lvl="1" indent="-285750" algn="just">
              <a:buFont typeface="Arial" panose="020B0604020202020204" pitchFamily="34" charset="0"/>
              <a:buChar char="•"/>
            </a:pPr>
            <a:r>
              <a:rPr lang="en-US" dirty="0"/>
              <a:t>Knowledge</a:t>
            </a:r>
          </a:p>
          <a:p>
            <a:pPr marL="742950" lvl="1" indent="-285750" algn="just">
              <a:buFont typeface="Arial" panose="020B0604020202020204" pitchFamily="34" charset="0"/>
              <a:buChar char="•"/>
            </a:pPr>
            <a:r>
              <a:rPr lang="en-US" dirty="0"/>
              <a:t>Comprehension</a:t>
            </a:r>
          </a:p>
          <a:p>
            <a:pPr marL="742950" lvl="1" indent="-285750" algn="just">
              <a:buFont typeface="Arial" panose="020B0604020202020204" pitchFamily="34" charset="0"/>
              <a:buChar char="•"/>
            </a:pPr>
            <a:r>
              <a:rPr lang="en-US" dirty="0"/>
              <a:t>Application</a:t>
            </a:r>
          </a:p>
          <a:p>
            <a:pPr marL="742950" lvl="1" indent="-285750" algn="just">
              <a:buFont typeface="Arial" panose="020B0604020202020204" pitchFamily="34" charset="0"/>
              <a:buChar char="•"/>
            </a:pPr>
            <a:r>
              <a:rPr lang="en-US" dirty="0"/>
              <a:t>Analysis</a:t>
            </a:r>
          </a:p>
          <a:p>
            <a:pPr marL="742950" lvl="1" indent="-285750" algn="just">
              <a:buFont typeface="Arial" panose="020B0604020202020204" pitchFamily="34" charset="0"/>
              <a:buChar char="•"/>
            </a:pPr>
            <a:r>
              <a:rPr lang="en-US" dirty="0"/>
              <a:t>Synthesis</a:t>
            </a:r>
          </a:p>
          <a:p>
            <a:pPr marL="742950" lvl="1" indent="-285750" algn="just">
              <a:buFont typeface="Arial" panose="020B0604020202020204" pitchFamily="34" charset="0"/>
              <a:buChar char="•"/>
            </a:pPr>
            <a:r>
              <a:rPr lang="en-US" dirty="0"/>
              <a:t>Evaluation</a:t>
            </a:r>
          </a:p>
        </p:txBody>
      </p:sp>
    </p:spTree>
    <p:extLst>
      <p:ext uri="{BB962C8B-B14F-4D97-AF65-F5344CB8AC3E}">
        <p14:creationId xmlns:p14="http://schemas.microsoft.com/office/powerpoint/2010/main" val="3631530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82D6E-F72F-454E-8592-A4DC3A81F8BE}"/>
              </a:ext>
            </a:extLst>
          </p:cNvPr>
          <p:cNvPicPr>
            <a:picLocks noChangeAspect="1"/>
          </p:cNvPicPr>
          <p:nvPr/>
        </p:nvPicPr>
        <p:blipFill>
          <a:blip r:embed="rId2">
            <a:alphaModFix amt="50000"/>
          </a:blip>
          <a:stretch>
            <a:fillRect/>
          </a:stretch>
        </p:blipFill>
        <p:spPr>
          <a:xfrm rot="19349277">
            <a:off x="-2483659" y="-3766227"/>
            <a:ext cx="10218346" cy="13223741"/>
          </a:xfrm>
          <a:prstGeom prst="rect">
            <a:avLst/>
          </a:prstGeom>
          <a:ln w="3175">
            <a:solidFill>
              <a:srgbClr val="929292"/>
            </a:solidFill>
          </a:ln>
        </p:spPr>
      </p:pic>
      <p:pic>
        <p:nvPicPr>
          <p:cNvPr id="5" name="Picture 4">
            <a:extLst>
              <a:ext uri="{FF2B5EF4-FFF2-40B4-BE49-F238E27FC236}">
                <a16:creationId xmlns:a16="http://schemas.microsoft.com/office/drawing/2014/main" id="{84446869-37F1-DB44-A291-1D0BCE8D0BD3}"/>
              </a:ext>
            </a:extLst>
          </p:cNvPr>
          <p:cNvPicPr>
            <a:picLocks noChangeAspect="1"/>
          </p:cNvPicPr>
          <p:nvPr/>
        </p:nvPicPr>
        <p:blipFill>
          <a:blip r:embed="rId3"/>
          <a:stretch>
            <a:fillRect/>
          </a:stretch>
        </p:blipFill>
        <p:spPr>
          <a:xfrm>
            <a:off x="6848120" y="0"/>
            <a:ext cx="5299364" cy="6858000"/>
          </a:xfrm>
          <a:prstGeom prst="rect">
            <a:avLst/>
          </a:prstGeom>
          <a:ln w="3175">
            <a:solidFill>
              <a:schemeClr val="tx1"/>
            </a:solidFill>
          </a:ln>
        </p:spPr>
      </p:pic>
    </p:spTree>
    <p:extLst>
      <p:ext uri="{BB962C8B-B14F-4D97-AF65-F5344CB8AC3E}">
        <p14:creationId xmlns:p14="http://schemas.microsoft.com/office/powerpoint/2010/main" val="2180083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82D6E-F72F-454E-8592-A4DC3A81F8BE}"/>
              </a:ext>
            </a:extLst>
          </p:cNvPr>
          <p:cNvPicPr>
            <a:picLocks noChangeAspect="1"/>
          </p:cNvPicPr>
          <p:nvPr/>
        </p:nvPicPr>
        <p:blipFill>
          <a:blip r:embed="rId2">
            <a:alphaModFix amt="50000"/>
          </a:blip>
          <a:stretch>
            <a:fillRect/>
          </a:stretch>
        </p:blipFill>
        <p:spPr>
          <a:xfrm rot="19349277">
            <a:off x="-2483659" y="-3766227"/>
            <a:ext cx="10218346" cy="13223741"/>
          </a:xfrm>
          <a:prstGeom prst="rect">
            <a:avLst/>
          </a:prstGeom>
          <a:ln w="3175">
            <a:solidFill>
              <a:srgbClr val="929292"/>
            </a:solidFill>
          </a:ln>
        </p:spPr>
      </p:pic>
      <p:pic>
        <p:nvPicPr>
          <p:cNvPr id="6" name="Picture 5">
            <a:extLst>
              <a:ext uri="{FF2B5EF4-FFF2-40B4-BE49-F238E27FC236}">
                <a16:creationId xmlns:a16="http://schemas.microsoft.com/office/drawing/2014/main" id="{B72D5F4B-697C-474A-956C-6381BE64A079}"/>
              </a:ext>
            </a:extLst>
          </p:cNvPr>
          <p:cNvPicPr>
            <a:picLocks noChangeAspect="1"/>
          </p:cNvPicPr>
          <p:nvPr/>
        </p:nvPicPr>
        <p:blipFill rotWithShape="1">
          <a:blip r:embed="rId3"/>
          <a:srcRect l="4919" t="3783" r="38186" b="26847"/>
          <a:stretch/>
        </p:blipFill>
        <p:spPr>
          <a:xfrm>
            <a:off x="7802219" y="-13253"/>
            <a:ext cx="4361936" cy="6882559"/>
          </a:xfrm>
          <a:prstGeom prst="rect">
            <a:avLst/>
          </a:prstGeom>
        </p:spPr>
      </p:pic>
      <p:sp>
        <p:nvSpPr>
          <p:cNvPr id="9" name="Rounded Rectangle 8">
            <a:extLst>
              <a:ext uri="{FF2B5EF4-FFF2-40B4-BE49-F238E27FC236}">
                <a16:creationId xmlns:a16="http://schemas.microsoft.com/office/drawing/2014/main" id="{6A7DCA23-AEFC-6847-803D-CFC07EC447F3}"/>
              </a:ext>
            </a:extLst>
          </p:cNvPr>
          <p:cNvSpPr/>
          <p:nvPr/>
        </p:nvSpPr>
        <p:spPr>
          <a:xfrm>
            <a:off x="1139687" y="1046922"/>
            <a:ext cx="5857461" cy="1590261"/>
          </a:xfrm>
          <a:prstGeom prst="roundRect">
            <a:avLst/>
          </a:prstGeom>
          <a:solidFill>
            <a:srgbClr val="EEEEEB"/>
          </a:solidFill>
          <a:ln w="6350">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31539E-1E9A-3B49-A8E8-0FF7EABC3413}"/>
              </a:ext>
            </a:extLst>
          </p:cNvPr>
          <p:cNvSpPr/>
          <p:nvPr/>
        </p:nvSpPr>
        <p:spPr>
          <a:xfrm>
            <a:off x="1218037" y="1103148"/>
            <a:ext cx="6096000" cy="1477328"/>
          </a:xfrm>
          <a:prstGeom prst="rect">
            <a:avLst/>
          </a:prstGeom>
        </p:spPr>
        <p:txBody>
          <a:bodyPr>
            <a:spAutoFit/>
          </a:bodyPr>
          <a:lstStyle/>
          <a:p>
            <a:r>
              <a:rPr lang="en-US" b="1" dirty="0"/>
              <a:t>Use Fewer and Better Words for Course Objectives:</a:t>
            </a:r>
          </a:p>
          <a:p>
            <a:endParaRPr lang="en-US" dirty="0"/>
          </a:p>
          <a:p>
            <a:r>
              <a:rPr lang="en-US" dirty="0"/>
              <a:t>Accessible Language</a:t>
            </a:r>
          </a:p>
          <a:p>
            <a:r>
              <a:rPr lang="en-US" dirty="0"/>
              <a:t>Inviting, Motivating Tone</a:t>
            </a:r>
          </a:p>
          <a:p>
            <a:r>
              <a:rPr lang="en-US" dirty="0"/>
              <a:t>Curiosity-Sparking</a:t>
            </a:r>
          </a:p>
        </p:txBody>
      </p:sp>
    </p:spTree>
    <p:extLst>
      <p:ext uri="{BB962C8B-B14F-4D97-AF65-F5344CB8AC3E}">
        <p14:creationId xmlns:p14="http://schemas.microsoft.com/office/powerpoint/2010/main" val="42198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2F1CD-3A34-574B-AEA8-D28A71293F34}"/>
              </a:ext>
            </a:extLst>
          </p:cNvPr>
          <p:cNvSpPr txBox="1"/>
          <p:nvPr/>
        </p:nvSpPr>
        <p:spPr>
          <a:xfrm>
            <a:off x="795813" y="612845"/>
            <a:ext cx="10600375" cy="5632311"/>
          </a:xfrm>
          <a:prstGeom prst="rect">
            <a:avLst/>
          </a:prstGeom>
          <a:noFill/>
        </p:spPr>
        <p:txBody>
          <a:bodyPr wrap="square" rtlCol="0">
            <a:spAutoFit/>
          </a:bodyPr>
          <a:lstStyle/>
          <a:p>
            <a:r>
              <a:rPr lang="en-US" sz="2400" dirty="0"/>
              <a:t>From the Kutztown University Faculty Handbook:</a:t>
            </a:r>
          </a:p>
          <a:p>
            <a:br>
              <a:rPr lang="en-US" sz="2400" dirty="0"/>
            </a:br>
            <a:endParaRPr lang="en-US" sz="2400" dirty="0"/>
          </a:p>
          <a:p>
            <a:r>
              <a:rPr lang="en-US" sz="3200" dirty="0"/>
              <a:t>Course Guides (First-Day Handouts) - Policy ACA-036</a:t>
            </a:r>
          </a:p>
          <a:p>
            <a:endParaRPr lang="en-US" sz="800" dirty="0"/>
          </a:p>
          <a:p>
            <a:endParaRPr lang="en-US" sz="800" dirty="0"/>
          </a:p>
          <a:p>
            <a:pPr algn="just"/>
            <a:r>
              <a:rPr lang="en-US" sz="2400" dirty="0"/>
              <a:t>During the first week of classes, faculty members must distribute to their students a written course guide which contains at least the </a:t>
            </a:r>
            <a:r>
              <a:rPr lang="en-US" sz="2400" b="1" dirty="0"/>
              <a:t>course requirements</a:t>
            </a:r>
            <a:r>
              <a:rPr lang="en-US" sz="2400" dirty="0"/>
              <a:t>, </a:t>
            </a:r>
            <a:r>
              <a:rPr lang="en-US" sz="2400" b="1" dirty="0"/>
              <a:t>attendance policy </a:t>
            </a:r>
            <a:r>
              <a:rPr lang="en-US" sz="2400" dirty="0"/>
              <a:t>and the </a:t>
            </a:r>
            <a:r>
              <a:rPr lang="en-US" sz="2400" b="1" dirty="0"/>
              <a:t>grading procedures</a:t>
            </a:r>
            <a:r>
              <a:rPr lang="en-US" sz="2400" dirty="0"/>
              <a:t>, as well as </a:t>
            </a:r>
            <a:r>
              <a:rPr lang="en-US" sz="2400" b="1" dirty="0"/>
              <a:t>faculty contact information </a:t>
            </a:r>
            <a:r>
              <a:rPr lang="en-US" sz="2400" dirty="0"/>
              <a:t>and </a:t>
            </a:r>
            <a:r>
              <a:rPr lang="en-US" sz="2400" b="1" dirty="0"/>
              <a:t>consultation hours</a:t>
            </a:r>
            <a:r>
              <a:rPr lang="en-US" sz="2400" dirty="0"/>
              <a:t>. This information can be distributed separately or as part of such items as course outlines or syllabi and can be provided in print or electronic form. Faculty are encouraged to include the guide in the course D2L shell, regardless of whether it is also distributed on paper or via email. Any subsequent changes to this information must be given to the class in writing.</a:t>
            </a:r>
          </a:p>
        </p:txBody>
      </p:sp>
    </p:spTree>
    <p:extLst>
      <p:ext uri="{BB962C8B-B14F-4D97-AF65-F5344CB8AC3E}">
        <p14:creationId xmlns:p14="http://schemas.microsoft.com/office/powerpoint/2010/main" val="1194930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82D6E-F72F-454E-8592-A4DC3A81F8BE}"/>
              </a:ext>
            </a:extLst>
          </p:cNvPr>
          <p:cNvPicPr>
            <a:picLocks noChangeAspect="1"/>
          </p:cNvPicPr>
          <p:nvPr/>
        </p:nvPicPr>
        <p:blipFill>
          <a:blip r:embed="rId2">
            <a:alphaModFix amt="50000"/>
          </a:blip>
          <a:stretch>
            <a:fillRect/>
          </a:stretch>
        </p:blipFill>
        <p:spPr>
          <a:xfrm rot="19349277">
            <a:off x="-2483659" y="-3766227"/>
            <a:ext cx="10218346" cy="13223741"/>
          </a:xfrm>
          <a:prstGeom prst="rect">
            <a:avLst/>
          </a:prstGeom>
          <a:ln w="3175">
            <a:solidFill>
              <a:srgbClr val="929292"/>
            </a:solidFill>
          </a:ln>
        </p:spPr>
      </p:pic>
      <p:pic>
        <p:nvPicPr>
          <p:cNvPr id="6" name="Picture 5">
            <a:extLst>
              <a:ext uri="{FF2B5EF4-FFF2-40B4-BE49-F238E27FC236}">
                <a16:creationId xmlns:a16="http://schemas.microsoft.com/office/drawing/2014/main" id="{B72D5F4B-697C-474A-956C-6381BE64A079}"/>
              </a:ext>
            </a:extLst>
          </p:cNvPr>
          <p:cNvPicPr>
            <a:picLocks noChangeAspect="1"/>
          </p:cNvPicPr>
          <p:nvPr/>
        </p:nvPicPr>
        <p:blipFill rotWithShape="1">
          <a:blip r:embed="rId3"/>
          <a:srcRect l="4919" t="3783" r="38186" b="26847"/>
          <a:stretch/>
        </p:blipFill>
        <p:spPr>
          <a:xfrm>
            <a:off x="7802219" y="-13253"/>
            <a:ext cx="4361936" cy="6882559"/>
          </a:xfrm>
          <a:prstGeom prst="rect">
            <a:avLst/>
          </a:prstGeom>
        </p:spPr>
      </p:pic>
      <p:sp>
        <p:nvSpPr>
          <p:cNvPr id="7" name="Rounded Rectangle 6">
            <a:extLst>
              <a:ext uri="{FF2B5EF4-FFF2-40B4-BE49-F238E27FC236}">
                <a16:creationId xmlns:a16="http://schemas.microsoft.com/office/drawing/2014/main" id="{ADDAFD33-3E18-254F-BF1B-C5D20A475356}"/>
              </a:ext>
            </a:extLst>
          </p:cNvPr>
          <p:cNvSpPr/>
          <p:nvPr/>
        </p:nvSpPr>
        <p:spPr>
          <a:xfrm>
            <a:off x="1139687" y="1046922"/>
            <a:ext cx="5857461" cy="1590261"/>
          </a:xfrm>
          <a:prstGeom prst="roundRect">
            <a:avLst/>
          </a:prstGeom>
          <a:solidFill>
            <a:srgbClr val="EEEEEB"/>
          </a:solidFill>
          <a:ln w="6350">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A36BEE-FA09-E345-9668-F954A7F2458A}"/>
              </a:ext>
            </a:extLst>
          </p:cNvPr>
          <p:cNvSpPr/>
          <p:nvPr/>
        </p:nvSpPr>
        <p:spPr>
          <a:xfrm>
            <a:off x="1218037" y="1103148"/>
            <a:ext cx="6096000" cy="1477328"/>
          </a:xfrm>
          <a:prstGeom prst="rect">
            <a:avLst/>
          </a:prstGeom>
        </p:spPr>
        <p:txBody>
          <a:bodyPr>
            <a:spAutoFit/>
          </a:bodyPr>
          <a:lstStyle/>
          <a:p>
            <a:r>
              <a:rPr lang="en-US" b="1" dirty="0"/>
              <a:t>Use Fewer and Better Words for Course Objectives:</a:t>
            </a:r>
          </a:p>
          <a:p>
            <a:endParaRPr lang="en-US" dirty="0"/>
          </a:p>
          <a:p>
            <a:r>
              <a:rPr lang="en-US" dirty="0"/>
              <a:t>Accessible Language</a:t>
            </a:r>
          </a:p>
          <a:p>
            <a:r>
              <a:rPr lang="en-US" dirty="0"/>
              <a:t>Inviting, Motivating Tone</a:t>
            </a:r>
          </a:p>
          <a:p>
            <a:r>
              <a:rPr lang="en-US" dirty="0"/>
              <a:t>Curiosity-Sparking</a:t>
            </a:r>
          </a:p>
        </p:txBody>
      </p:sp>
      <p:pic>
        <p:nvPicPr>
          <p:cNvPr id="9" name="Picture 8">
            <a:extLst>
              <a:ext uri="{FF2B5EF4-FFF2-40B4-BE49-F238E27FC236}">
                <a16:creationId xmlns:a16="http://schemas.microsoft.com/office/drawing/2014/main" id="{5D051755-11F1-D649-8028-4609B2482306}"/>
              </a:ext>
            </a:extLst>
          </p:cNvPr>
          <p:cNvPicPr>
            <a:picLocks noChangeAspect="1"/>
          </p:cNvPicPr>
          <p:nvPr/>
        </p:nvPicPr>
        <p:blipFill rotWithShape="1">
          <a:blip r:embed="rId3"/>
          <a:srcRect l="8149" t="14346" r="43397" b="71662"/>
          <a:stretch/>
        </p:blipFill>
        <p:spPr>
          <a:xfrm>
            <a:off x="0" y="3213938"/>
            <a:ext cx="7543800" cy="2819399"/>
          </a:xfrm>
          <a:prstGeom prst="rect">
            <a:avLst/>
          </a:prstGeom>
        </p:spPr>
      </p:pic>
    </p:spTree>
    <p:extLst>
      <p:ext uri="{BB962C8B-B14F-4D97-AF65-F5344CB8AC3E}">
        <p14:creationId xmlns:p14="http://schemas.microsoft.com/office/powerpoint/2010/main" val="39022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9A6E99-7085-E743-9064-A60ABCB67F08}"/>
              </a:ext>
            </a:extLst>
          </p:cNvPr>
          <p:cNvSpPr txBox="1"/>
          <p:nvPr/>
        </p:nvSpPr>
        <p:spPr>
          <a:xfrm>
            <a:off x="529389" y="192505"/>
            <a:ext cx="9432758" cy="369332"/>
          </a:xfrm>
          <a:prstGeom prst="rect">
            <a:avLst/>
          </a:prstGeom>
          <a:noFill/>
        </p:spPr>
        <p:txBody>
          <a:bodyPr wrap="square" rtlCol="0">
            <a:spAutoFit/>
          </a:bodyPr>
          <a:lstStyle/>
          <a:p>
            <a:r>
              <a:rPr lang="en-US" dirty="0"/>
              <a:t>Replace Punitive Language with Supportive</a:t>
            </a:r>
          </a:p>
        </p:txBody>
      </p:sp>
      <p:pic>
        <p:nvPicPr>
          <p:cNvPr id="3" name="Picture 2">
            <a:extLst>
              <a:ext uri="{FF2B5EF4-FFF2-40B4-BE49-F238E27FC236}">
                <a16:creationId xmlns:a16="http://schemas.microsoft.com/office/drawing/2014/main" id="{963A35A3-76FE-744E-9557-60B5E9EB22A2}"/>
              </a:ext>
            </a:extLst>
          </p:cNvPr>
          <p:cNvPicPr>
            <a:picLocks noChangeAspect="1"/>
          </p:cNvPicPr>
          <p:nvPr/>
        </p:nvPicPr>
        <p:blipFill>
          <a:blip r:embed="rId2"/>
          <a:stretch>
            <a:fillRect/>
          </a:stretch>
        </p:blipFill>
        <p:spPr>
          <a:xfrm rot="20769783">
            <a:off x="-1422887" y="-5714539"/>
            <a:ext cx="14510397" cy="17990216"/>
          </a:xfrm>
          <a:prstGeom prst="rect">
            <a:avLst/>
          </a:prstGeom>
          <a:ln w="3175">
            <a:solidFill>
              <a:srgbClr val="929292"/>
            </a:solidFill>
          </a:ln>
        </p:spPr>
      </p:pic>
      <p:sp>
        <p:nvSpPr>
          <p:cNvPr id="6" name="Rounded Rectangle 5">
            <a:extLst>
              <a:ext uri="{FF2B5EF4-FFF2-40B4-BE49-F238E27FC236}">
                <a16:creationId xmlns:a16="http://schemas.microsoft.com/office/drawing/2014/main" id="{255A9173-645F-0F42-8156-48931DC9EBCF}"/>
              </a:ext>
            </a:extLst>
          </p:cNvPr>
          <p:cNvSpPr/>
          <p:nvPr/>
        </p:nvSpPr>
        <p:spPr>
          <a:xfrm>
            <a:off x="529389" y="561837"/>
            <a:ext cx="5365225" cy="1348606"/>
          </a:xfrm>
          <a:prstGeom prst="roundRect">
            <a:avLst/>
          </a:prstGeom>
          <a:solidFill>
            <a:srgbClr val="EEEEEB"/>
          </a:solidFill>
          <a:ln w="3175">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2DD1F6-C825-214E-B401-771AA2C22E9D}"/>
              </a:ext>
            </a:extLst>
          </p:cNvPr>
          <p:cNvSpPr txBox="1"/>
          <p:nvPr/>
        </p:nvSpPr>
        <p:spPr>
          <a:xfrm>
            <a:off x="480403" y="600719"/>
            <a:ext cx="5460594" cy="1200329"/>
          </a:xfrm>
          <a:prstGeom prst="rect">
            <a:avLst/>
          </a:prstGeom>
          <a:noFill/>
        </p:spPr>
        <p:txBody>
          <a:bodyPr wrap="square" rtlCol="0">
            <a:spAutoFit/>
          </a:bodyPr>
          <a:lstStyle/>
          <a:p>
            <a:pPr algn="ctr"/>
            <a:r>
              <a:rPr lang="en-US" b="1" dirty="0"/>
              <a:t>Replace Punitive Language with Supportive</a:t>
            </a:r>
          </a:p>
          <a:p>
            <a:pPr algn="ctr"/>
            <a:endParaRPr lang="en-US" dirty="0"/>
          </a:p>
          <a:p>
            <a:pPr algn="ctr"/>
            <a:r>
              <a:rPr lang="en-US" dirty="0"/>
              <a:t>Get rid of (or reduce) these </a:t>
            </a:r>
          </a:p>
          <a:p>
            <a:pPr algn="ctr"/>
            <a:r>
              <a:rPr lang="en-US" dirty="0"/>
              <a:t>“Requirements and Expectations”</a:t>
            </a:r>
          </a:p>
        </p:txBody>
      </p:sp>
    </p:spTree>
    <p:extLst>
      <p:ext uri="{BB962C8B-B14F-4D97-AF65-F5344CB8AC3E}">
        <p14:creationId xmlns:p14="http://schemas.microsoft.com/office/powerpoint/2010/main" val="848485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8A05F-BAE0-D04D-8C60-E468DD1453D5}"/>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63A35A3-76FE-744E-9557-60B5E9EB22A2}"/>
              </a:ext>
            </a:extLst>
          </p:cNvPr>
          <p:cNvPicPr>
            <a:picLocks noChangeAspect="1"/>
          </p:cNvPicPr>
          <p:nvPr/>
        </p:nvPicPr>
        <p:blipFill>
          <a:blip r:embed="rId3">
            <a:alphaModFix amt="35000"/>
          </a:blip>
          <a:stretch>
            <a:fillRect/>
          </a:stretch>
        </p:blipFill>
        <p:spPr>
          <a:xfrm rot="20769783">
            <a:off x="-1422887" y="-5714539"/>
            <a:ext cx="14510397" cy="17990216"/>
          </a:xfrm>
          <a:prstGeom prst="rect">
            <a:avLst/>
          </a:prstGeom>
          <a:ln w="3175">
            <a:solidFill>
              <a:srgbClr val="929292"/>
            </a:solidFill>
          </a:ln>
        </p:spPr>
      </p:pic>
      <p:pic>
        <p:nvPicPr>
          <p:cNvPr id="4" name="Picture 3">
            <a:extLst>
              <a:ext uri="{FF2B5EF4-FFF2-40B4-BE49-F238E27FC236}">
                <a16:creationId xmlns:a16="http://schemas.microsoft.com/office/drawing/2014/main" id="{DE1EB088-559B-C949-9836-80070F2E8D28}"/>
              </a:ext>
            </a:extLst>
          </p:cNvPr>
          <p:cNvPicPr>
            <a:picLocks noChangeAspect="1"/>
          </p:cNvPicPr>
          <p:nvPr/>
        </p:nvPicPr>
        <p:blipFill rotWithShape="1">
          <a:blip r:embed="rId4"/>
          <a:srcRect l="62072" t="20066" r="5126" b="26864"/>
          <a:stretch/>
        </p:blipFill>
        <p:spPr>
          <a:xfrm>
            <a:off x="6781037" y="0"/>
            <a:ext cx="3286409" cy="6880918"/>
          </a:xfrm>
          <a:prstGeom prst="rect">
            <a:avLst/>
          </a:prstGeom>
        </p:spPr>
      </p:pic>
      <p:sp>
        <p:nvSpPr>
          <p:cNvPr id="7" name="Rounded Rectangle 6">
            <a:extLst>
              <a:ext uri="{FF2B5EF4-FFF2-40B4-BE49-F238E27FC236}">
                <a16:creationId xmlns:a16="http://schemas.microsoft.com/office/drawing/2014/main" id="{CDF72307-D728-8441-9920-F08B6353AD6A}"/>
              </a:ext>
            </a:extLst>
          </p:cNvPr>
          <p:cNvSpPr/>
          <p:nvPr/>
        </p:nvSpPr>
        <p:spPr>
          <a:xfrm>
            <a:off x="529389" y="561837"/>
            <a:ext cx="5365225" cy="1348606"/>
          </a:xfrm>
          <a:prstGeom prst="roundRect">
            <a:avLst/>
          </a:prstGeom>
          <a:solidFill>
            <a:srgbClr val="EEEEEB"/>
          </a:solidFill>
          <a:ln w="3175">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6187DB2-F9E2-8E4C-8709-5FEB4CC3A0CA}"/>
              </a:ext>
            </a:extLst>
          </p:cNvPr>
          <p:cNvSpPr txBox="1"/>
          <p:nvPr/>
        </p:nvSpPr>
        <p:spPr>
          <a:xfrm>
            <a:off x="480403" y="600719"/>
            <a:ext cx="5460594" cy="1200329"/>
          </a:xfrm>
          <a:prstGeom prst="rect">
            <a:avLst/>
          </a:prstGeom>
          <a:noFill/>
        </p:spPr>
        <p:txBody>
          <a:bodyPr wrap="square" rtlCol="0">
            <a:spAutoFit/>
          </a:bodyPr>
          <a:lstStyle/>
          <a:p>
            <a:pPr algn="ctr"/>
            <a:r>
              <a:rPr lang="en-US" b="1" dirty="0"/>
              <a:t>Replace Punitive Language with Supportive</a:t>
            </a:r>
          </a:p>
          <a:p>
            <a:pPr algn="ctr"/>
            <a:endParaRPr lang="en-US" dirty="0"/>
          </a:p>
          <a:p>
            <a:pPr algn="ctr"/>
            <a:r>
              <a:rPr lang="en-US" dirty="0"/>
              <a:t>Get rid of (or reduce) these </a:t>
            </a:r>
          </a:p>
          <a:p>
            <a:pPr algn="ctr"/>
            <a:r>
              <a:rPr lang="en-US" dirty="0"/>
              <a:t>“Requirements and Expectations”</a:t>
            </a:r>
          </a:p>
        </p:txBody>
      </p:sp>
    </p:spTree>
    <p:extLst>
      <p:ext uri="{BB962C8B-B14F-4D97-AF65-F5344CB8AC3E}">
        <p14:creationId xmlns:p14="http://schemas.microsoft.com/office/powerpoint/2010/main" val="2917976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C8A3AE-5C4C-8949-A996-7B02EA13BECB}"/>
              </a:ext>
            </a:extLst>
          </p:cNvPr>
          <p:cNvPicPr>
            <a:picLocks noChangeAspect="1"/>
          </p:cNvPicPr>
          <p:nvPr/>
        </p:nvPicPr>
        <p:blipFill rotWithShape="1">
          <a:blip r:embed="rId2">
            <a:alphaModFix amt="50000"/>
          </a:blip>
          <a:srcRect l="6552" t="5405" r="6474" b="71352"/>
          <a:stretch/>
        </p:blipFill>
        <p:spPr>
          <a:xfrm rot="20357127">
            <a:off x="440872" y="1505660"/>
            <a:ext cx="8396368" cy="2903838"/>
          </a:xfrm>
          <a:prstGeom prst="rect">
            <a:avLst/>
          </a:prstGeom>
          <a:ln w="3175">
            <a:solidFill>
              <a:srgbClr val="929292"/>
            </a:solidFill>
          </a:ln>
        </p:spPr>
      </p:pic>
      <p:pic>
        <p:nvPicPr>
          <p:cNvPr id="6" name="Picture 5">
            <a:extLst>
              <a:ext uri="{FF2B5EF4-FFF2-40B4-BE49-F238E27FC236}">
                <a16:creationId xmlns:a16="http://schemas.microsoft.com/office/drawing/2014/main" id="{32A977DA-9D18-8C4E-907B-7E4468D70FF6}"/>
              </a:ext>
            </a:extLst>
          </p:cNvPr>
          <p:cNvPicPr>
            <a:picLocks noChangeAspect="1"/>
          </p:cNvPicPr>
          <p:nvPr/>
        </p:nvPicPr>
        <p:blipFill rotWithShape="1">
          <a:blip r:embed="rId3"/>
          <a:srcRect l="63210" t="24449" r="6943" b="58301"/>
          <a:stretch/>
        </p:blipFill>
        <p:spPr>
          <a:xfrm>
            <a:off x="7217229" y="3137198"/>
            <a:ext cx="4974770" cy="3720801"/>
          </a:xfrm>
          <a:prstGeom prst="rect">
            <a:avLst/>
          </a:prstGeom>
          <a:ln w="3175">
            <a:solidFill>
              <a:srgbClr val="929292"/>
            </a:solidFill>
          </a:ln>
        </p:spPr>
      </p:pic>
      <p:sp>
        <p:nvSpPr>
          <p:cNvPr id="8" name="Rounded Rectangle 7">
            <a:extLst>
              <a:ext uri="{FF2B5EF4-FFF2-40B4-BE49-F238E27FC236}">
                <a16:creationId xmlns:a16="http://schemas.microsoft.com/office/drawing/2014/main" id="{C499C889-48AD-2C44-9733-6B50C398DCE5}"/>
              </a:ext>
            </a:extLst>
          </p:cNvPr>
          <p:cNvSpPr/>
          <p:nvPr/>
        </p:nvSpPr>
        <p:spPr>
          <a:xfrm>
            <a:off x="529389" y="561837"/>
            <a:ext cx="5365225" cy="1348606"/>
          </a:xfrm>
          <a:prstGeom prst="roundRect">
            <a:avLst/>
          </a:prstGeom>
          <a:solidFill>
            <a:srgbClr val="EEEEEB"/>
          </a:solidFill>
          <a:ln w="3175">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3E707F-FE1E-AB4D-A0EC-8AC834DF0318}"/>
              </a:ext>
            </a:extLst>
          </p:cNvPr>
          <p:cNvSpPr txBox="1"/>
          <p:nvPr/>
        </p:nvSpPr>
        <p:spPr>
          <a:xfrm>
            <a:off x="480403" y="600719"/>
            <a:ext cx="5460594" cy="923330"/>
          </a:xfrm>
          <a:prstGeom prst="rect">
            <a:avLst/>
          </a:prstGeom>
          <a:noFill/>
        </p:spPr>
        <p:txBody>
          <a:bodyPr wrap="square" rtlCol="0">
            <a:spAutoFit/>
          </a:bodyPr>
          <a:lstStyle/>
          <a:p>
            <a:pPr algn="ctr"/>
            <a:r>
              <a:rPr lang="en-US" b="1" dirty="0"/>
              <a:t>Replace Punitive Language with Supportive</a:t>
            </a:r>
          </a:p>
          <a:p>
            <a:pPr algn="ctr"/>
            <a:endParaRPr lang="en-US" dirty="0"/>
          </a:p>
          <a:p>
            <a:pPr algn="ctr"/>
            <a:r>
              <a:rPr lang="en-US" dirty="0"/>
              <a:t>Reword the Attendance Policy</a:t>
            </a:r>
          </a:p>
        </p:txBody>
      </p:sp>
    </p:spTree>
    <p:extLst>
      <p:ext uri="{BB962C8B-B14F-4D97-AF65-F5344CB8AC3E}">
        <p14:creationId xmlns:p14="http://schemas.microsoft.com/office/powerpoint/2010/main" val="638483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B5728-365D-D849-B982-EE0567CDF504}"/>
              </a:ext>
            </a:extLst>
          </p:cNvPr>
          <p:cNvPicPr>
            <a:picLocks noChangeAspect="1"/>
          </p:cNvPicPr>
          <p:nvPr/>
        </p:nvPicPr>
        <p:blipFill rotWithShape="1">
          <a:blip r:embed="rId2"/>
          <a:srcRect l="5254" t="72871" r="5225" b="4027"/>
          <a:stretch/>
        </p:blipFill>
        <p:spPr>
          <a:xfrm>
            <a:off x="-16329" y="1451114"/>
            <a:ext cx="12208329" cy="4077208"/>
          </a:xfrm>
          <a:prstGeom prst="rect">
            <a:avLst/>
          </a:prstGeom>
        </p:spPr>
      </p:pic>
      <p:sp>
        <p:nvSpPr>
          <p:cNvPr id="4" name="Rounded Rectangle 3">
            <a:extLst>
              <a:ext uri="{FF2B5EF4-FFF2-40B4-BE49-F238E27FC236}">
                <a16:creationId xmlns:a16="http://schemas.microsoft.com/office/drawing/2014/main" id="{F5E30AE6-26C8-9744-A5AC-5053D5E50818}"/>
              </a:ext>
            </a:extLst>
          </p:cNvPr>
          <p:cNvSpPr/>
          <p:nvPr/>
        </p:nvSpPr>
        <p:spPr>
          <a:xfrm>
            <a:off x="2110602" y="247938"/>
            <a:ext cx="7970796" cy="889277"/>
          </a:xfrm>
          <a:prstGeom prst="roundRect">
            <a:avLst/>
          </a:prstGeom>
          <a:solidFill>
            <a:srgbClr val="EEEEEB"/>
          </a:solidFill>
          <a:ln w="3175">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Inclusion Statement in Plain Language</a:t>
            </a:r>
          </a:p>
        </p:txBody>
      </p:sp>
    </p:spTree>
    <p:extLst>
      <p:ext uri="{BB962C8B-B14F-4D97-AF65-F5344CB8AC3E}">
        <p14:creationId xmlns:p14="http://schemas.microsoft.com/office/powerpoint/2010/main" val="3693334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D91B6F-5E03-8047-A210-D60EB67DDA97}"/>
              </a:ext>
            </a:extLst>
          </p:cNvPr>
          <p:cNvPicPr>
            <a:picLocks noChangeAspect="1"/>
          </p:cNvPicPr>
          <p:nvPr/>
        </p:nvPicPr>
        <p:blipFill rotWithShape="1">
          <a:blip r:embed="rId2"/>
          <a:srcRect l="5702" t="35224" r="49487" b="26368"/>
          <a:stretch/>
        </p:blipFill>
        <p:spPr>
          <a:xfrm>
            <a:off x="191069" y="3748120"/>
            <a:ext cx="2803728" cy="3109880"/>
          </a:xfrm>
          <a:prstGeom prst="rect">
            <a:avLst/>
          </a:prstGeom>
        </p:spPr>
      </p:pic>
      <p:pic>
        <p:nvPicPr>
          <p:cNvPr id="6" name="Picture 5">
            <a:extLst>
              <a:ext uri="{FF2B5EF4-FFF2-40B4-BE49-F238E27FC236}">
                <a16:creationId xmlns:a16="http://schemas.microsoft.com/office/drawing/2014/main" id="{55BD1145-2653-9543-B6C7-FBA0A6C259E4}"/>
              </a:ext>
            </a:extLst>
          </p:cNvPr>
          <p:cNvPicPr>
            <a:picLocks noChangeAspect="1"/>
          </p:cNvPicPr>
          <p:nvPr/>
        </p:nvPicPr>
        <p:blipFill rotWithShape="1">
          <a:blip r:embed="rId2"/>
          <a:srcRect l="5489" t="4146" r="5403" b="64610"/>
          <a:stretch/>
        </p:blipFill>
        <p:spPr>
          <a:xfrm>
            <a:off x="56865" y="27296"/>
            <a:ext cx="8200031" cy="3720824"/>
          </a:xfrm>
          <a:prstGeom prst="rect">
            <a:avLst/>
          </a:prstGeom>
        </p:spPr>
      </p:pic>
      <p:pic>
        <p:nvPicPr>
          <p:cNvPr id="7" name="Picture 6">
            <a:extLst>
              <a:ext uri="{FF2B5EF4-FFF2-40B4-BE49-F238E27FC236}">
                <a16:creationId xmlns:a16="http://schemas.microsoft.com/office/drawing/2014/main" id="{845191F2-C295-A44C-A9E2-19FC844BAD0B}"/>
              </a:ext>
            </a:extLst>
          </p:cNvPr>
          <p:cNvPicPr>
            <a:picLocks noChangeAspect="1"/>
          </p:cNvPicPr>
          <p:nvPr/>
        </p:nvPicPr>
        <p:blipFill rotWithShape="1">
          <a:blip r:embed="rId2"/>
          <a:srcRect l="51417" t="35654" r="5751" b="4047"/>
          <a:stretch/>
        </p:blipFill>
        <p:spPr>
          <a:xfrm>
            <a:off x="8256896" y="37397"/>
            <a:ext cx="3743778" cy="6820603"/>
          </a:xfrm>
          <a:prstGeom prst="rect">
            <a:avLst/>
          </a:prstGeom>
        </p:spPr>
      </p:pic>
      <p:pic>
        <p:nvPicPr>
          <p:cNvPr id="8" name="Picture 7">
            <a:extLst>
              <a:ext uri="{FF2B5EF4-FFF2-40B4-BE49-F238E27FC236}">
                <a16:creationId xmlns:a16="http://schemas.microsoft.com/office/drawing/2014/main" id="{90995DBF-5A3F-F44E-AD5A-2BF6907F1A18}"/>
              </a:ext>
            </a:extLst>
          </p:cNvPr>
          <p:cNvPicPr>
            <a:picLocks noChangeAspect="1"/>
          </p:cNvPicPr>
          <p:nvPr/>
        </p:nvPicPr>
        <p:blipFill rotWithShape="1">
          <a:blip r:embed="rId2"/>
          <a:srcRect l="5446" t="73716" r="49786" b="4195"/>
          <a:stretch/>
        </p:blipFill>
        <p:spPr>
          <a:xfrm>
            <a:off x="3190707" y="3748120"/>
            <a:ext cx="4870278" cy="3109880"/>
          </a:xfrm>
          <a:prstGeom prst="rect">
            <a:avLst/>
          </a:prstGeom>
        </p:spPr>
      </p:pic>
    </p:spTree>
    <p:extLst>
      <p:ext uri="{BB962C8B-B14F-4D97-AF65-F5344CB8AC3E}">
        <p14:creationId xmlns:p14="http://schemas.microsoft.com/office/powerpoint/2010/main" val="3665027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49BD4-23FC-554A-BFA8-E67E4C77B904}"/>
              </a:ext>
            </a:extLst>
          </p:cNvPr>
          <p:cNvPicPr>
            <a:picLocks noChangeAspect="1"/>
          </p:cNvPicPr>
          <p:nvPr/>
        </p:nvPicPr>
        <p:blipFill>
          <a:blip r:embed="rId2">
            <a:alphaModFix amt="50000"/>
          </a:blip>
          <a:stretch>
            <a:fillRect/>
          </a:stretch>
        </p:blipFill>
        <p:spPr>
          <a:xfrm rot="1573736">
            <a:off x="4661213" y="-4463482"/>
            <a:ext cx="10072945" cy="13035575"/>
          </a:xfrm>
          <a:prstGeom prst="rect">
            <a:avLst/>
          </a:prstGeom>
        </p:spPr>
      </p:pic>
      <p:pic>
        <p:nvPicPr>
          <p:cNvPr id="5" name="Picture 4">
            <a:extLst>
              <a:ext uri="{FF2B5EF4-FFF2-40B4-BE49-F238E27FC236}">
                <a16:creationId xmlns:a16="http://schemas.microsoft.com/office/drawing/2014/main" id="{2ED91B6F-5E03-8047-A210-D60EB67DDA97}"/>
              </a:ext>
            </a:extLst>
          </p:cNvPr>
          <p:cNvPicPr>
            <a:picLocks noChangeAspect="1"/>
          </p:cNvPicPr>
          <p:nvPr/>
        </p:nvPicPr>
        <p:blipFill rotWithShape="1">
          <a:blip r:embed="rId3"/>
          <a:srcRect l="5702" t="35224" r="49487" b="26368"/>
          <a:stretch/>
        </p:blipFill>
        <p:spPr>
          <a:xfrm>
            <a:off x="81885" y="0"/>
            <a:ext cx="6182864" cy="6858000"/>
          </a:xfrm>
          <a:prstGeom prst="rect">
            <a:avLst/>
          </a:prstGeom>
        </p:spPr>
      </p:pic>
    </p:spTree>
    <p:extLst>
      <p:ext uri="{BB962C8B-B14F-4D97-AF65-F5344CB8AC3E}">
        <p14:creationId xmlns:p14="http://schemas.microsoft.com/office/powerpoint/2010/main" val="1596364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49BD4-23FC-554A-BFA8-E67E4C77B904}"/>
              </a:ext>
            </a:extLst>
          </p:cNvPr>
          <p:cNvPicPr>
            <a:picLocks noChangeAspect="1"/>
          </p:cNvPicPr>
          <p:nvPr/>
        </p:nvPicPr>
        <p:blipFill>
          <a:blip r:embed="rId2">
            <a:alphaModFix amt="50000"/>
          </a:blip>
          <a:stretch>
            <a:fillRect/>
          </a:stretch>
        </p:blipFill>
        <p:spPr>
          <a:xfrm rot="1573736">
            <a:off x="4661213" y="-4463482"/>
            <a:ext cx="10072945" cy="13035575"/>
          </a:xfrm>
          <a:prstGeom prst="rect">
            <a:avLst/>
          </a:prstGeom>
        </p:spPr>
      </p:pic>
      <p:pic>
        <p:nvPicPr>
          <p:cNvPr id="5" name="Picture 4">
            <a:extLst>
              <a:ext uri="{FF2B5EF4-FFF2-40B4-BE49-F238E27FC236}">
                <a16:creationId xmlns:a16="http://schemas.microsoft.com/office/drawing/2014/main" id="{2ED91B6F-5E03-8047-A210-D60EB67DDA97}"/>
              </a:ext>
            </a:extLst>
          </p:cNvPr>
          <p:cNvPicPr>
            <a:picLocks noChangeAspect="1"/>
          </p:cNvPicPr>
          <p:nvPr/>
        </p:nvPicPr>
        <p:blipFill rotWithShape="1">
          <a:blip r:embed="rId3"/>
          <a:srcRect l="5702" t="35224" r="49487" b="26368"/>
          <a:stretch/>
        </p:blipFill>
        <p:spPr>
          <a:xfrm>
            <a:off x="81885" y="0"/>
            <a:ext cx="6182864" cy="6858000"/>
          </a:xfrm>
          <a:prstGeom prst="rect">
            <a:avLst/>
          </a:prstGeom>
        </p:spPr>
      </p:pic>
      <p:sp>
        <p:nvSpPr>
          <p:cNvPr id="9" name="Rounded Rectangle 8">
            <a:extLst>
              <a:ext uri="{FF2B5EF4-FFF2-40B4-BE49-F238E27FC236}">
                <a16:creationId xmlns:a16="http://schemas.microsoft.com/office/drawing/2014/main" id="{BAA1A6E3-A6F3-3D45-9F9B-F30D52CD80C6}"/>
              </a:ext>
            </a:extLst>
          </p:cNvPr>
          <p:cNvSpPr/>
          <p:nvPr/>
        </p:nvSpPr>
        <p:spPr>
          <a:xfrm>
            <a:off x="6961857" y="527980"/>
            <a:ext cx="4461319" cy="94169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224F61-906D-E94F-89DA-2BC7505C1E4F}"/>
              </a:ext>
            </a:extLst>
          </p:cNvPr>
          <p:cNvSpPr txBox="1"/>
          <p:nvPr/>
        </p:nvSpPr>
        <p:spPr>
          <a:xfrm>
            <a:off x="7219666" y="678105"/>
            <a:ext cx="3985146" cy="646331"/>
          </a:xfrm>
          <a:prstGeom prst="rect">
            <a:avLst/>
          </a:prstGeom>
          <a:noFill/>
        </p:spPr>
        <p:txBody>
          <a:bodyPr wrap="square" rtlCol="0">
            <a:spAutoFit/>
          </a:bodyPr>
          <a:lstStyle/>
          <a:p>
            <a:r>
              <a:rPr lang="en-US" dirty="0"/>
              <a:t>Behaviors that lead to success in the course are highlighted.</a:t>
            </a:r>
          </a:p>
        </p:txBody>
      </p:sp>
    </p:spTree>
    <p:extLst>
      <p:ext uri="{BB962C8B-B14F-4D97-AF65-F5344CB8AC3E}">
        <p14:creationId xmlns:p14="http://schemas.microsoft.com/office/powerpoint/2010/main" val="1624737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49BD4-23FC-554A-BFA8-E67E4C77B904}"/>
              </a:ext>
            </a:extLst>
          </p:cNvPr>
          <p:cNvPicPr>
            <a:picLocks noChangeAspect="1"/>
          </p:cNvPicPr>
          <p:nvPr/>
        </p:nvPicPr>
        <p:blipFill>
          <a:blip r:embed="rId2">
            <a:alphaModFix amt="50000"/>
          </a:blip>
          <a:stretch>
            <a:fillRect/>
          </a:stretch>
        </p:blipFill>
        <p:spPr>
          <a:xfrm rot="1573736">
            <a:off x="4661213" y="-4463482"/>
            <a:ext cx="10072945" cy="13035575"/>
          </a:xfrm>
          <a:prstGeom prst="rect">
            <a:avLst/>
          </a:prstGeom>
        </p:spPr>
      </p:pic>
      <p:pic>
        <p:nvPicPr>
          <p:cNvPr id="5" name="Picture 4">
            <a:extLst>
              <a:ext uri="{FF2B5EF4-FFF2-40B4-BE49-F238E27FC236}">
                <a16:creationId xmlns:a16="http://schemas.microsoft.com/office/drawing/2014/main" id="{2ED91B6F-5E03-8047-A210-D60EB67DDA97}"/>
              </a:ext>
            </a:extLst>
          </p:cNvPr>
          <p:cNvPicPr>
            <a:picLocks noChangeAspect="1"/>
          </p:cNvPicPr>
          <p:nvPr/>
        </p:nvPicPr>
        <p:blipFill rotWithShape="1">
          <a:blip r:embed="rId3"/>
          <a:srcRect l="5702" t="35224" r="49487" b="26368"/>
          <a:stretch/>
        </p:blipFill>
        <p:spPr>
          <a:xfrm>
            <a:off x="81885" y="0"/>
            <a:ext cx="6182864" cy="6858000"/>
          </a:xfrm>
          <a:prstGeom prst="rect">
            <a:avLst/>
          </a:prstGeom>
        </p:spPr>
      </p:pic>
      <p:pic>
        <p:nvPicPr>
          <p:cNvPr id="8" name="Picture 7">
            <a:extLst>
              <a:ext uri="{FF2B5EF4-FFF2-40B4-BE49-F238E27FC236}">
                <a16:creationId xmlns:a16="http://schemas.microsoft.com/office/drawing/2014/main" id="{90995DBF-5A3F-F44E-AD5A-2BF6907F1A18}"/>
              </a:ext>
            </a:extLst>
          </p:cNvPr>
          <p:cNvPicPr>
            <a:picLocks noChangeAspect="1"/>
          </p:cNvPicPr>
          <p:nvPr/>
        </p:nvPicPr>
        <p:blipFill rotWithShape="1">
          <a:blip r:embed="rId3"/>
          <a:srcRect l="5446" t="73716" r="49786" b="4195"/>
          <a:stretch/>
        </p:blipFill>
        <p:spPr>
          <a:xfrm>
            <a:off x="6387152" y="3066315"/>
            <a:ext cx="5745672" cy="3668856"/>
          </a:xfrm>
          <a:prstGeom prst="rect">
            <a:avLst/>
          </a:prstGeom>
        </p:spPr>
      </p:pic>
      <p:sp>
        <p:nvSpPr>
          <p:cNvPr id="9" name="Rounded Rectangle 8">
            <a:extLst>
              <a:ext uri="{FF2B5EF4-FFF2-40B4-BE49-F238E27FC236}">
                <a16:creationId xmlns:a16="http://schemas.microsoft.com/office/drawing/2014/main" id="{BAA1A6E3-A6F3-3D45-9F9B-F30D52CD80C6}"/>
              </a:ext>
            </a:extLst>
          </p:cNvPr>
          <p:cNvSpPr/>
          <p:nvPr/>
        </p:nvSpPr>
        <p:spPr>
          <a:xfrm>
            <a:off x="6961857" y="518613"/>
            <a:ext cx="4461319" cy="941696"/>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224F61-906D-E94F-89DA-2BC7505C1E4F}"/>
              </a:ext>
            </a:extLst>
          </p:cNvPr>
          <p:cNvSpPr txBox="1"/>
          <p:nvPr/>
        </p:nvSpPr>
        <p:spPr>
          <a:xfrm>
            <a:off x="7219666" y="668738"/>
            <a:ext cx="3985146" cy="646331"/>
          </a:xfrm>
          <a:prstGeom prst="rect">
            <a:avLst/>
          </a:prstGeom>
          <a:noFill/>
        </p:spPr>
        <p:txBody>
          <a:bodyPr wrap="square" rtlCol="0">
            <a:spAutoFit/>
          </a:bodyPr>
          <a:lstStyle/>
          <a:p>
            <a:r>
              <a:rPr lang="en-US" dirty="0"/>
              <a:t>Behaviors that lead to success in the course are highlighted.</a:t>
            </a:r>
          </a:p>
        </p:txBody>
      </p:sp>
      <p:sp>
        <p:nvSpPr>
          <p:cNvPr id="13" name="Rounded Rectangle 12">
            <a:extLst>
              <a:ext uri="{FF2B5EF4-FFF2-40B4-BE49-F238E27FC236}">
                <a16:creationId xmlns:a16="http://schemas.microsoft.com/office/drawing/2014/main" id="{FF0DD305-92E7-A840-BA4E-77DA64D5B365}"/>
              </a:ext>
            </a:extLst>
          </p:cNvPr>
          <p:cNvSpPr/>
          <p:nvPr/>
        </p:nvSpPr>
        <p:spPr>
          <a:xfrm>
            <a:off x="6961857" y="1697205"/>
            <a:ext cx="4461319" cy="991401"/>
          </a:xfrm>
          <a:prstGeom prst="roundRect">
            <a:avLst/>
          </a:prstGeom>
          <a:solidFill>
            <a:srgbClr val="EEEEEB"/>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DCB0AC5-D7EB-5743-9793-9A6581035928}"/>
              </a:ext>
            </a:extLst>
          </p:cNvPr>
          <p:cNvSpPr txBox="1"/>
          <p:nvPr/>
        </p:nvSpPr>
        <p:spPr>
          <a:xfrm>
            <a:off x="7151426" y="1897036"/>
            <a:ext cx="4080680" cy="646331"/>
          </a:xfrm>
          <a:prstGeom prst="rect">
            <a:avLst/>
          </a:prstGeom>
          <a:noFill/>
        </p:spPr>
        <p:txBody>
          <a:bodyPr wrap="square" rtlCol="0">
            <a:spAutoFit/>
          </a:bodyPr>
          <a:lstStyle/>
          <a:p>
            <a:r>
              <a:rPr lang="en-US" dirty="0"/>
              <a:t>Assessments are varied and align to learning objectives.</a:t>
            </a:r>
          </a:p>
        </p:txBody>
      </p:sp>
    </p:spTree>
    <p:extLst>
      <p:ext uri="{BB962C8B-B14F-4D97-AF65-F5344CB8AC3E}">
        <p14:creationId xmlns:p14="http://schemas.microsoft.com/office/powerpoint/2010/main" val="2492740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23F6A-AF00-D447-847C-B0E1A2B01DCA}"/>
              </a:ext>
            </a:extLst>
          </p:cNvPr>
          <p:cNvPicPr>
            <a:picLocks noChangeAspect="1"/>
          </p:cNvPicPr>
          <p:nvPr/>
        </p:nvPicPr>
        <p:blipFill rotWithShape="1">
          <a:blip r:embed="rId2"/>
          <a:srcRect l="5274" t="3981" r="5618" b="46467"/>
          <a:stretch/>
        </p:blipFill>
        <p:spPr>
          <a:xfrm>
            <a:off x="1945943" y="884794"/>
            <a:ext cx="8300114" cy="5973206"/>
          </a:xfrm>
          <a:prstGeom prst="rect">
            <a:avLst/>
          </a:prstGeom>
        </p:spPr>
      </p:pic>
      <p:sp>
        <p:nvSpPr>
          <p:cNvPr id="4" name="TextBox 3">
            <a:extLst>
              <a:ext uri="{FF2B5EF4-FFF2-40B4-BE49-F238E27FC236}">
                <a16:creationId xmlns:a16="http://schemas.microsoft.com/office/drawing/2014/main" id="{CA59C191-7336-5E4F-9069-3092F08B7A07}"/>
              </a:ext>
            </a:extLst>
          </p:cNvPr>
          <p:cNvSpPr txBox="1"/>
          <p:nvPr/>
        </p:nvSpPr>
        <p:spPr>
          <a:xfrm>
            <a:off x="643719" y="218364"/>
            <a:ext cx="10904561" cy="400110"/>
          </a:xfrm>
          <a:prstGeom prst="rect">
            <a:avLst/>
          </a:prstGeom>
          <a:noFill/>
        </p:spPr>
        <p:txBody>
          <a:bodyPr wrap="square" rtlCol="0">
            <a:spAutoFit/>
          </a:bodyPr>
          <a:lstStyle/>
          <a:p>
            <a:pPr algn="ctr"/>
            <a:r>
              <a:rPr lang="en-US" sz="2000" dirty="0"/>
              <a:t>How to Conceptualize the Learning Process:  Why I Call The Units “Cycles”</a:t>
            </a:r>
          </a:p>
        </p:txBody>
      </p:sp>
    </p:spTree>
    <p:extLst>
      <p:ext uri="{BB962C8B-B14F-4D97-AF65-F5344CB8AC3E}">
        <p14:creationId xmlns:p14="http://schemas.microsoft.com/office/powerpoint/2010/main" val="353154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52F1CD-3A34-574B-AEA8-D28A71293F34}"/>
              </a:ext>
            </a:extLst>
          </p:cNvPr>
          <p:cNvSpPr txBox="1"/>
          <p:nvPr/>
        </p:nvSpPr>
        <p:spPr>
          <a:xfrm>
            <a:off x="146957" y="889843"/>
            <a:ext cx="3608614" cy="53553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F0302020204030204"/>
                <a:ea typeface="+mn-ea"/>
                <a:cs typeface="+mn-cs"/>
              </a:rPr>
              <a:t>What is a Syllabus?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 . a road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 . a contract?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 . an academic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 . a to do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 . place for you to lay down the laws?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 . an invitation?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 . . a marketing opportunity?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rPr>
              <a:t>What do students really want to know on the first day of class?</a:t>
            </a:r>
          </a:p>
        </p:txBody>
      </p:sp>
      <p:pic>
        <p:nvPicPr>
          <p:cNvPr id="7" name="Picture 6">
            <a:extLst>
              <a:ext uri="{FF2B5EF4-FFF2-40B4-BE49-F238E27FC236}">
                <a16:creationId xmlns:a16="http://schemas.microsoft.com/office/drawing/2014/main" id="{36FD6455-56E5-544E-AA6E-1A31EF956C0B}"/>
              </a:ext>
            </a:extLst>
          </p:cNvPr>
          <p:cNvPicPr>
            <a:picLocks noChangeAspect="1"/>
          </p:cNvPicPr>
          <p:nvPr/>
        </p:nvPicPr>
        <p:blipFill>
          <a:blip r:embed="rId2"/>
          <a:stretch>
            <a:fillRect/>
          </a:stretch>
        </p:blipFill>
        <p:spPr>
          <a:xfrm>
            <a:off x="4051801" y="0"/>
            <a:ext cx="8140199" cy="6858000"/>
          </a:xfrm>
          <a:prstGeom prst="rect">
            <a:avLst/>
          </a:prstGeom>
        </p:spPr>
      </p:pic>
    </p:spTree>
    <p:extLst>
      <p:ext uri="{BB962C8B-B14F-4D97-AF65-F5344CB8AC3E}">
        <p14:creationId xmlns:p14="http://schemas.microsoft.com/office/powerpoint/2010/main" val="881963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88D8C7-0C16-944C-A9DE-D6EDD2608703}"/>
              </a:ext>
            </a:extLst>
          </p:cNvPr>
          <p:cNvPicPr>
            <a:picLocks noChangeAspect="1"/>
          </p:cNvPicPr>
          <p:nvPr/>
        </p:nvPicPr>
        <p:blipFill>
          <a:blip r:embed="rId2">
            <a:alphaModFix amt="31000"/>
          </a:blip>
          <a:stretch>
            <a:fillRect/>
          </a:stretch>
        </p:blipFill>
        <p:spPr>
          <a:xfrm rot="2092291">
            <a:off x="3882728" y="-2598970"/>
            <a:ext cx="9685767" cy="12534521"/>
          </a:xfrm>
          <a:prstGeom prst="rect">
            <a:avLst/>
          </a:prstGeom>
        </p:spPr>
      </p:pic>
      <p:pic>
        <p:nvPicPr>
          <p:cNvPr id="3" name="Picture 2">
            <a:extLst>
              <a:ext uri="{FF2B5EF4-FFF2-40B4-BE49-F238E27FC236}">
                <a16:creationId xmlns:a16="http://schemas.microsoft.com/office/drawing/2014/main" id="{8A92BCDC-7A5D-1345-B963-137E7445FC7E}"/>
              </a:ext>
            </a:extLst>
          </p:cNvPr>
          <p:cNvPicPr>
            <a:picLocks noChangeAspect="1"/>
          </p:cNvPicPr>
          <p:nvPr/>
        </p:nvPicPr>
        <p:blipFill>
          <a:blip r:embed="rId3"/>
          <a:stretch>
            <a:fillRect/>
          </a:stretch>
        </p:blipFill>
        <p:spPr>
          <a:xfrm>
            <a:off x="286608" y="0"/>
            <a:ext cx="5299364" cy="6858000"/>
          </a:xfrm>
          <a:prstGeom prst="rect">
            <a:avLst/>
          </a:prstGeom>
          <a:ln w="3175">
            <a:solidFill>
              <a:srgbClr val="929292"/>
            </a:solidFill>
          </a:ln>
        </p:spPr>
      </p:pic>
    </p:spTree>
    <p:extLst>
      <p:ext uri="{BB962C8B-B14F-4D97-AF65-F5344CB8AC3E}">
        <p14:creationId xmlns:p14="http://schemas.microsoft.com/office/powerpoint/2010/main" val="3272094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88D8C7-0C16-944C-A9DE-D6EDD2608703}"/>
              </a:ext>
            </a:extLst>
          </p:cNvPr>
          <p:cNvPicPr>
            <a:picLocks noChangeAspect="1"/>
          </p:cNvPicPr>
          <p:nvPr/>
        </p:nvPicPr>
        <p:blipFill>
          <a:blip r:embed="rId2">
            <a:alphaModFix amt="31000"/>
          </a:blip>
          <a:stretch>
            <a:fillRect/>
          </a:stretch>
        </p:blipFill>
        <p:spPr>
          <a:xfrm rot="2092291">
            <a:off x="3882728" y="-2598970"/>
            <a:ext cx="9685767" cy="12534521"/>
          </a:xfrm>
          <a:prstGeom prst="rect">
            <a:avLst/>
          </a:prstGeom>
        </p:spPr>
      </p:pic>
      <p:pic>
        <p:nvPicPr>
          <p:cNvPr id="3" name="Picture 2">
            <a:extLst>
              <a:ext uri="{FF2B5EF4-FFF2-40B4-BE49-F238E27FC236}">
                <a16:creationId xmlns:a16="http://schemas.microsoft.com/office/drawing/2014/main" id="{8A92BCDC-7A5D-1345-B963-137E7445FC7E}"/>
              </a:ext>
            </a:extLst>
          </p:cNvPr>
          <p:cNvPicPr>
            <a:picLocks noChangeAspect="1"/>
          </p:cNvPicPr>
          <p:nvPr/>
        </p:nvPicPr>
        <p:blipFill>
          <a:blip r:embed="rId3"/>
          <a:stretch>
            <a:fillRect/>
          </a:stretch>
        </p:blipFill>
        <p:spPr>
          <a:xfrm>
            <a:off x="286607" y="0"/>
            <a:ext cx="9809019" cy="12694024"/>
          </a:xfrm>
          <a:prstGeom prst="rect">
            <a:avLst/>
          </a:prstGeom>
          <a:ln w="3175">
            <a:solidFill>
              <a:srgbClr val="929292"/>
            </a:solidFill>
          </a:ln>
        </p:spPr>
      </p:pic>
    </p:spTree>
    <p:extLst>
      <p:ext uri="{BB962C8B-B14F-4D97-AF65-F5344CB8AC3E}">
        <p14:creationId xmlns:p14="http://schemas.microsoft.com/office/powerpoint/2010/main" val="523778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15906-9894-8047-8DD3-B6416DF818F7}"/>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2492582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8A234-21A7-B143-B204-D37CF37F3468}"/>
              </a:ext>
            </a:extLst>
          </p:cNvPr>
          <p:cNvPicPr>
            <a:picLocks noChangeAspect="1"/>
          </p:cNvPicPr>
          <p:nvPr/>
        </p:nvPicPr>
        <p:blipFill>
          <a:blip r:embed="rId2"/>
          <a:stretch>
            <a:fillRect/>
          </a:stretch>
        </p:blipFill>
        <p:spPr>
          <a:xfrm>
            <a:off x="5848324" y="0"/>
            <a:ext cx="5299364" cy="6858000"/>
          </a:xfrm>
          <a:prstGeom prst="rect">
            <a:avLst/>
          </a:prstGeom>
          <a:ln w="3175">
            <a:solidFill>
              <a:srgbClr val="929292"/>
            </a:solidFill>
          </a:ln>
        </p:spPr>
      </p:pic>
      <p:sp>
        <p:nvSpPr>
          <p:cNvPr id="4" name="TextBox 3">
            <a:extLst>
              <a:ext uri="{FF2B5EF4-FFF2-40B4-BE49-F238E27FC236}">
                <a16:creationId xmlns:a16="http://schemas.microsoft.com/office/drawing/2014/main" id="{E50AC8F0-A4C6-0247-B88A-F7356652A0BD}"/>
              </a:ext>
            </a:extLst>
          </p:cNvPr>
          <p:cNvSpPr txBox="1"/>
          <p:nvPr/>
        </p:nvSpPr>
        <p:spPr>
          <a:xfrm>
            <a:off x="481914" y="247135"/>
            <a:ext cx="4881656" cy="461665"/>
          </a:xfrm>
          <a:prstGeom prst="rect">
            <a:avLst/>
          </a:prstGeom>
          <a:noFill/>
        </p:spPr>
        <p:txBody>
          <a:bodyPr wrap="square" rtlCol="0">
            <a:spAutoFit/>
          </a:bodyPr>
          <a:lstStyle/>
          <a:p>
            <a:pPr algn="ctr"/>
            <a:r>
              <a:rPr lang="en-US" sz="2400" dirty="0"/>
              <a:t>The Overview</a:t>
            </a:r>
          </a:p>
        </p:txBody>
      </p:sp>
      <p:sp>
        <p:nvSpPr>
          <p:cNvPr id="5" name="TextBox 4">
            <a:extLst>
              <a:ext uri="{FF2B5EF4-FFF2-40B4-BE49-F238E27FC236}">
                <a16:creationId xmlns:a16="http://schemas.microsoft.com/office/drawing/2014/main" id="{FB6EAF76-62C7-E242-88F7-6842610DC5EA}"/>
              </a:ext>
            </a:extLst>
          </p:cNvPr>
          <p:cNvSpPr txBox="1"/>
          <p:nvPr/>
        </p:nvSpPr>
        <p:spPr>
          <a:xfrm>
            <a:off x="481914" y="1997839"/>
            <a:ext cx="4881656" cy="2862322"/>
          </a:xfrm>
          <a:prstGeom prst="rect">
            <a:avLst/>
          </a:prstGeom>
          <a:noFill/>
        </p:spPr>
        <p:txBody>
          <a:bodyPr wrap="square" rtlCol="0">
            <a:spAutoFit/>
          </a:bodyPr>
          <a:lstStyle/>
          <a:p>
            <a:pPr marL="285750" indent="-285750">
              <a:buFont typeface="Arial" panose="020B0604020202020204" pitchFamily="34" charset="0"/>
              <a:buChar char="•"/>
            </a:pPr>
            <a:r>
              <a:rPr lang="en-US" dirty="0"/>
              <a:t>Breaks down each cycle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Provides answers to essential questions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Shows students some of their choices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Maps out how cycles are connected to one another and how each cycle serves the learning objectives of the course</a:t>
            </a:r>
          </a:p>
        </p:txBody>
      </p:sp>
    </p:spTree>
    <p:extLst>
      <p:ext uri="{BB962C8B-B14F-4D97-AF65-F5344CB8AC3E}">
        <p14:creationId xmlns:p14="http://schemas.microsoft.com/office/powerpoint/2010/main" val="718311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505467-24BC-1E4C-A219-5105825DC823}"/>
              </a:ext>
            </a:extLst>
          </p:cNvPr>
          <p:cNvPicPr>
            <a:picLocks noChangeAspect="1"/>
          </p:cNvPicPr>
          <p:nvPr/>
        </p:nvPicPr>
        <p:blipFill>
          <a:blip r:embed="rId2"/>
          <a:stretch>
            <a:fillRect/>
          </a:stretch>
        </p:blipFill>
        <p:spPr>
          <a:xfrm>
            <a:off x="1723159" y="0"/>
            <a:ext cx="8745682" cy="11317941"/>
          </a:xfrm>
          <a:prstGeom prst="rect">
            <a:avLst/>
          </a:prstGeom>
          <a:ln w="3175">
            <a:solidFill>
              <a:srgbClr val="929292"/>
            </a:solidFill>
          </a:ln>
        </p:spPr>
      </p:pic>
    </p:spTree>
    <p:extLst>
      <p:ext uri="{BB962C8B-B14F-4D97-AF65-F5344CB8AC3E}">
        <p14:creationId xmlns:p14="http://schemas.microsoft.com/office/powerpoint/2010/main" val="2762480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505467-24BC-1E4C-A219-5105825DC823}"/>
              </a:ext>
            </a:extLst>
          </p:cNvPr>
          <p:cNvPicPr>
            <a:picLocks noChangeAspect="1"/>
          </p:cNvPicPr>
          <p:nvPr/>
        </p:nvPicPr>
        <p:blipFill>
          <a:blip r:embed="rId2"/>
          <a:stretch>
            <a:fillRect/>
          </a:stretch>
        </p:blipFill>
        <p:spPr>
          <a:xfrm>
            <a:off x="1723159" y="-4012442"/>
            <a:ext cx="8745682" cy="11317941"/>
          </a:xfrm>
          <a:prstGeom prst="rect">
            <a:avLst/>
          </a:prstGeom>
          <a:ln w="3175">
            <a:solidFill>
              <a:srgbClr val="929292"/>
            </a:solidFill>
          </a:ln>
        </p:spPr>
      </p:pic>
    </p:spTree>
    <p:extLst>
      <p:ext uri="{BB962C8B-B14F-4D97-AF65-F5344CB8AC3E}">
        <p14:creationId xmlns:p14="http://schemas.microsoft.com/office/powerpoint/2010/main" val="597664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0AC8F0-A4C6-0247-B88A-F7356652A0BD}"/>
              </a:ext>
            </a:extLst>
          </p:cNvPr>
          <p:cNvSpPr txBox="1"/>
          <p:nvPr/>
        </p:nvSpPr>
        <p:spPr>
          <a:xfrm>
            <a:off x="2245908" y="247135"/>
            <a:ext cx="770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t>Universal Design for Learning:  Helpful Links</a:t>
            </a:r>
          </a:p>
        </p:txBody>
      </p:sp>
      <p:sp>
        <p:nvSpPr>
          <p:cNvPr id="5" name="TextBox 4">
            <a:extLst>
              <a:ext uri="{FF2B5EF4-FFF2-40B4-BE49-F238E27FC236}">
                <a16:creationId xmlns:a16="http://schemas.microsoft.com/office/drawing/2014/main" id="{FB6EAF76-62C7-E242-88F7-6842610DC5EA}"/>
              </a:ext>
            </a:extLst>
          </p:cNvPr>
          <p:cNvSpPr txBox="1"/>
          <p:nvPr/>
        </p:nvSpPr>
        <p:spPr>
          <a:xfrm>
            <a:off x="529923" y="929060"/>
            <a:ext cx="11132154" cy="5909310"/>
          </a:xfrm>
          <a:prstGeom prst="rect">
            <a:avLst/>
          </a:prstGeom>
          <a:noFill/>
        </p:spPr>
        <p:txBody>
          <a:bodyPr wrap="square" rtlCol="0">
            <a:spAutoFit/>
          </a:bodyPr>
          <a:lstStyle/>
          <a:p>
            <a:r>
              <a:rPr lang="en-US" dirty="0"/>
              <a:t>Universal Design for Learning Universe from the California State University System:</a:t>
            </a:r>
          </a:p>
          <a:p>
            <a:r>
              <a:rPr lang="en-US" u="sng" dirty="0">
                <a:hlinkClick r:id="rId2"/>
              </a:rPr>
              <a:t>https://enact.sonoma.edu/c.php?g=789377&amp;p=5650604</a:t>
            </a:r>
            <a:endParaRPr lang="en-US" dirty="0"/>
          </a:p>
          <a:p>
            <a:r>
              <a:rPr lang="en-US" dirty="0"/>
              <a:t> </a:t>
            </a:r>
          </a:p>
          <a:p>
            <a:r>
              <a:rPr lang="en-US" dirty="0"/>
              <a:t>Center for Universal Design from the NC State University College of Design:</a:t>
            </a:r>
          </a:p>
          <a:p>
            <a:r>
              <a:rPr lang="en-US" u="sng" dirty="0">
                <a:hlinkClick r:id="rId3"/>
              </a:rPr>
              <a:t>https://design.ncsu.edu/research/center-for-universal-design/</a:t>
            </a:r>
            <a:endParaRPr lang="en-US" dirty="0"/>
          </a:p>
          <a:p>
            <a:r>
              <a:rPr lang="en-US" dirty="0"/>
              <a:t> </a:t>
            </a:r>
          </a:p>
          <a:p>
            <a:r>
              <a:rPr lang="en-US" dirty="0"/>
              <a:t>Universal Design for Learning:  A Rubric for Evaluating your Course Syllabus:</a:t>
            </a:r>
          </a:p>
          <a:p>
            <a:r>
              <a:rPr lang="en-US" u="sng" dirty="0">
                <a:hlinkClick r:id="rId4"/>
              </a:rPr>
              <a:t>chrome-extension://oemmndcbldboiebfnladdacbdfmadadm/https://mtsac.libguides.com/ld.php?content_id=27697365</a:t>
            </a:r>
            <a:endParaRPr lang="en-US" dirty="0"/>
          </a:p>
          <a:p>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r>
              <a:rPr lang="en-US" dirty="0"/>
              <a:t>Accessible Syllabus website from Tulane University:</a:t>
            </a:r>
          </a:p>
          <a:p>
            <a:r>
              <a:rPr lang="en-US" u="sng" dirty="0">
                <a:hlinkClick r:id="rId5"/>
              </a:rPr>
              <a:t>https://www.accessiblesyllabus.com/</a:t>
            </a:r>
            <a:endParaRPr lang="en-US" dirty="0"/>
          </a:p>
          <a:p>
            <a:r>
              <a:rPr lang="en-US" dirty="0"/>
              <a:t> </a:t>
            </a:r>
          </a:p>
          <a:p>
            <a:r>
              <a:rPr lang="en-US" dirty="0"/>
              <a:t>Kairos, Suggested Practices for Syllabus Accessibility Statements</a:t>
            </a:r>
          </a:p>
          <a:p>
            <a:r>
              <a:rPr lang="en-US" u="sng" dirty="0">
                <a:hlinkClick r:id="rId6"/>
              </a:rPr>
              <a:t>https://praxis.technorhetoric.net/tiki-index.php?page=Suggested_Practices_for_Syllabus_Accessibility_Statements</a:t>
            </a:r>
            <a:endParaRPr lang="en-US" dirty="0"/>
          </a:p>
          <a:p>
            <a:r>
              <a:rPr lang="en-US" dirty="0"/>
              <a:t> </a:t>
            </a:r>
          </a:p>
          <a:p>
            <a:r>
              <a:rPr lang="en-US" dirty="0"/>
              <a:t>“How to Create a Syllabus,” in The Chronicle of Higher Education:</a:t>
            </a:r>
          </a:p>
          <a:p>
            <a:r>
              <a:rPr lang="en-US" u="sng" dirty="0">
                <a:hlinkClick r:id="rId7"/>
              </a:rPr>
              <a:t>https://www.chronicle.com/article/how-to-create-a-syllabus/</a:t>
            </a:r>
            <a:endParaRPr lang="en-US" dirty="0"/>
          </a:p>
          <a:p>
            <a:pPr marR="0" lvl="0"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97805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0AC8F0-A4C6-0247-B88A-F7356652A0BD}"/>
              </a:ext>
            </a:extLst>
          </p:cNvPr>
          <p:cNvSpPr txBox="1"/>
          <p:nvPr/>
        </p:nvSpPr>
        <p:spPr>
          <a:xfrm>
            <a:off x="2245908" y="247135"/>
            <a:ext cx="770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t>Student-Centered Syllabus Design:  Helpful Links</a:t>
            </a:r>
          </a:p>
        </p:txBody>
      </p:sp>
      <p:sp>
        <p:nvSpPr>
          <p:cNvPr id="5" name="TextBox 4">
            <a:extLst>
              <a:ext uri="{FF2B5EF4-FFF2-40B4-BE49-F238E27FC236}">
                <a16:creationId xmlns:a16="http://schemas.microsoft.com/office/drawing/2014/main" id="{FB6EAF76-62C7-E242-88F7-6842610DC5EA}"/>
              </a:ext>
            </a:extLst>
          </p:cNvPr>
          <p:cNvSpPr txBox="1"/>
          <p:nvPr/>
        </p:nvSpPr>
        <p:spPr>
          <a:xfrm>
            <a:off x="529923" y="929060"/>
            <a:ext cx="11132154" cy="5632311"/>
          </a:xfrm>
          <a:prstGeom prst="rect">
            <a:avLst/>
          </a:prstGeom>
          <a:noFill/>
        </p:spPr>
        <p:txBody>
          <a:bodyPr wrap="square" rtlCol="0">
            <a:spAutoFit/>
          </a:bodyPr>
          <a:lstStyle/>
          <a:p>
            <a:r>
              <a:rPr lang="en-US" dirty="0"/>
              <a:t>“The Student-Centered Syllabus,” in The Chronicle of Higher Education:</a:t>
            </a:r>
          </a:p>
          <a:p>
            <a:r>
              <a:rPr lang="en-US" u="sng" dirty="0">
                <a:hlinkClick r:id="rId2"/>
              </a:rPr>
              <a:t>https://www.chronicle.com/article/the-student-centered-syllabus</a:t>
            </a:r>
            <a:endParaRPr lang="en-US" dirty="0"/>
          </a:p>
          <a:p>
            <a:r>
              <a:rPr lang="en-US" dirty="0"/>
              <a:t> </a:t>
            </a:r>
          </a:p>
          <a:p>
            <a:r>
              <a:rPr lang="en-US" dirty="0"/>
              <a:t>“Student Impressions of Syllabus Design:  Engaging Versus Contractual Syllabus,” in the </a:t>
            </a:r>
            <a:r>
              <a:rPr lang="en-US" dirty="0" err="1"/>
              <a:t>ijSOTL</a:t>
            </a:r>
            <a:r>
              <a:rPr lang="en-US" dirty="0"/>
              <a:t>:</a:t>
            </a:r>
          </a:p>
          <a:p>
            <a:r>
              <a:rPr lang="en-US" u="sng" dirty="0">
                <a:hlinkClick r:id="rId3"/>
              </a:rPr>
              <a:t>chrome-extension://oemmndcbldboiebfnladdacbdfmadadm/https://digitalcommons.georgiasouthern.edu/cgi/viewcontent.cgi?referer=&amp;httpsredir=1&amp;article=1634&amp;context=ij-sotl</a:t>
            </a:r>
            <a:endParaRPr lang="en-US" dirty="0"/>
          </a:p>
          <a:p>
            <a:r>
              <a:rPr lang="en-US" dirty="0"/>
              <a:t> </a:t>
            </a:r>
          </a:p>
          <a:p>
            <a:r>
              <a:rPr lang="en-US" dirty="0"/>
              <a:t>“Extreme Makeover, Syllabus Edition,” by </a:t>
            </a:r>
            <a:r>
              <a:rPr lang="en-US" dirty="0" err="1"/>
              <a:t>Tona</a:t>
            </a:r>
            <a:r>
              <a:rPr lang="en-US" dirty="0"/>
              <a:t> </a:t>
            </a:r>
            <a:r>
              <a:rPr lang="en-US" dirty="0" err="1"/>
              <a:t>Hangen</a:t>
            </a:r>
            <a:r>
              <a:rPr lang="en-US" dirty="0"/>
              <a:t>:</a:t>
            </a:r>
          </a:p>
          <a:p>
            <a:r>
              <a:rPr lang="en-US" u="sng" dirty="0">
                <a:hlinkClick r:id="rId4"/>
              </a:rPr>
              <a:t>http://www.tonahangen.com/2011/01/syllabus-makeover/</a:t>
            </a:r>
            <a:endParaRPr lang="en-US" dirty="0"/>
          </a:p>
          <a:p>
            <a:r>
              <a:rPr lang="en-US" dirty="0"/>
              <a:t> </a:t>
            </a:r>
          </a:p>
          <a:p>
            <a:r>
              <a:rPr lang="en-US" dirty="0"/>
              <a:t>“Yes, Your Syllabus is Way Too Long,” in The Chronicle of Higher Education:</a:t>
            </a:r>
          </a:p>
          <a:p>
            <a:r>
              <a:rPr lang="en-US" u="sng" dirty="0">
                <a:hlinkClick r:id="rId5"/>
              </a:rPr>
              <a:t>https://www.chronicle.com/article/yes-your-syllabus-is-way-too-long/</a:t>
            </a:r>
            <a:endParaRPr lang="en-US" dirty="0"/>
          </a:p>
          <a:p>
            <a:r>
              <a:rPr lang="en-US" dirty="0"/>
              <a:t> </a:t>
            </a:r>
          </a:p>
          <a:p>
            <a:r>
              <a:rPr lang="en-US" dirty="0"/>
              <a:t>“The Three Essential Functions of your Syllabus,” in The Chronicle of Higher Education:</a:t>
            </a:r>
          </a:p>
          <a:p>
            <a:r>
              <a:rPr lang="en-US" u="sng" dirty="0">
                <a:hlinkClick r:id="rId6"/>
              </a:rPr>
              <a:t>https://www.chronicle.com/article/the-3-essential-functions-of-your-syllabus-part-1/</a:t>
            </a:r>
            <a:endParaRPr lang="en-US" dirty="0"/>
          </a:p>
          <a:p>
            <a:r>
              <a:rPr lang="en-US" u="sng" dirty="0">
                <a:hlinkClick r:id="rId7"/>
              </a:rPr>
              <a:t>https://www.chronicle.com/article/the-3-essential-functions-of-your-syllabus-part-2/</a:t>
            </a:r>
            <a:endParaRPr lang="en-US" u="sng" dirty="0"/>
          </a:p>
          <a:p>
            <a:endParaRPr lang="en-US" u="sng" dirty="0"/>
          </a:p>
          <a:p>
            <a:r>
              <a:rPr lang="en-US" dirty="0"/>
              <a:t>“Your Syllabus Doesn’t Have to Look Like a Contract,” in The Chronicle of Higher Education:  </a:t>
            </a:r>
          </a:p>
          <a:p>
            <a:r>
              <a:rPr lang="en-US" u="sng" dirty="0">
                <a:hlinkClick r:id="rId8"/>
              </a:rPr>
              <a:t>https://www.chronicle.com/article/your-syllabus-doesnt-have-to-look-like-a-contract</a:t>
            </a:r>
            <a:endParaRPr lang="en-US" dirty="0"/>
          </a:p>
        </p:txBody>
      </p:sp>
    </p:spTree>
    <p:extLst>
      <p:ext uri="{BB962C8B-B14F-4D97-AF65-F5344CB8AC3E}">
        <p14:creationId xmlns:p14="http://schemas.microsoft.com/office/powerpoint/2010/main" val="3334974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12BDFE-1765-CFB9-33BD-C88284C6A1F3}"/>
              </a:ext>
            </a:extLst>
          </p:cNvPr>
          <p:cNvSpPr txBox="1"/>
          <p:nvPr/>
        </p:nvSpPr>
        <p:spPr>
          <a:xfrm>
            <a:off x="2245908" y="247135"/>
            <a:ext cx="770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t>Student-Centered Syllabus Design:  Helpful Links</a:t>
            </a:r>
          </a:p>
        </p:txBody>
      </p:sp>
      <p:sp>
        <p:nvSpPr>
          <p:cNvPr id="3" name="TextBox 2">
            <a:extLst>
              <a:ext uri="{FF2B5EF4-FFF2-40B4-BE49-F238E27FC236}">
                <a16:creationId xmlns:a16="http://schemas.microsoft.com/office/drawing/2014/main" id="{1075A367-E6D7-315A-526F-95B04D7011F0}"/>
              </a:ext>
            </a:extLst>
          </p:cNvPr>
          <p:cNvSpPr txBox="1"/>
          <p:nvPr/>
        </p:nvSpPr>
        <p:spPr>
          <a:xfrm>
            <a:off x="529923" y="929060"/>
            <a:ext cx="11132154" cy="1477328"/>
          </a:xfrm>
          <a:prstGeom prst="rect">
            <a:avLst/>
          </a:prstGeom>
          <a:noFill/>
        </p:spPr>
        <p:txBody>
          <a:bodyPr wrap="square" rtlCol="0">
            <a:spAutoFit/>
          </a:bodyPr>
          <a:lstStyle/>
          <a:p>
            <a:r>
              <a:rPr lang="en-US" dirty="0"/>
              <a:t>“A Learner-centered Syllabus Helps Set the Tone for Learning,” from Faculty Focus:</a:t>
            </a:r>
          </a:p>
          <a:p>
            <a:r>
              <a:rPr lang="en-US" dirty="0">
                <a:hlinkClick r:id="rId2"/>
              </a:rPr>
              <a:t>https://www.facultyfocus.com/articles/effective-classroom-management/a-learner-centered-syllabus-helps-set-the-tone-for-learning/</a:t>
            </a:r>
            <a:endParaRPr lang="en-US" dirty="0"/>
          </a:p>
          <a:p>
            <a:endParaRPr lang="en-US" dirty="0"/>
          </a:p>
          <a:p>
            <a:endParaRPr lang="en-US" dirty="0"/>
          </a:p>
        </p:txBody>
      </p:sp>
    </p:spTree>
    <p:extLst>
      <p:ext uri="{BB962C8B-B14F-4D97-AF65-F5344CB8AC3E}">
        <p14:creationId xmlns:p14="http://schemas.microsoft.com/office/powerpoint/2010/main" val="1838400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C1945-F77B-0C46-8466-A4E49A2B1B47}"/>
              </a:ext>
            </a:extLst>
          </p:cNvPr>
          <p:cNvPicPr>
            <a:picLocks noChangeAspect="1"/>
          </p:cNvPicPr>
          <p:nvPr/>
        </p:nvPicPr>
        <p:blipFill>
          <a:blip r:embed="rId2"/>
          <a:stretch>
            <a:fillRect/>
          </a:stretch>
        </p:blipFill>
        <p:spPr>
          <a:xfrm>
            <a:off x="61992" y="468333"/>
            <a:ext cx="2352918" cy="3044952"/>
          </a:xfrm>
          <a:prstGeom prst="rect">
            <a:avLst/>
          </a:prstGeom>
          <a:ln w="3175">
            <a:solidFill>
              <a:srgbClr val="929292"/>
            </a:solidFill>
          </a:ln>
        </p:spPr>
      </p:pic>
      <p:pic>
        <p:nvPicPr>
          <p:cNvPr id="5" name="Picture 4">
            <a:extLst>
              <a:ext uri="{FF2B5EF4-FFF2-40B4-BE49-F238E27FC236}">
                <a16:creationId xmlns:a16="http://schemas.microsoft.com/office/drawing/2014/main" id="{CAC3E613-5871-2D4A-B7F6-4D2B4A83B1A5}"/>
              </a:ext>
            </a:extLst>
          </p:cNvPr>
          <p:cNvPicPr>
            <a:picLocks noChangeAspect="1"/>
          </p:cNvPicPr>
          <p:nvPr/>
        </p:nvPicPr>
        <p:blipFill>
          <a:blip r:embed="rId3"/>
          <a:stretch>
            <a:fillRect/>
          </a:stretch>
        </p:blipFill>
        <p:spPr>
          <a:xfrm>
            <a:off x="2475107" y="468333"/>
            <a:ext cx="2352918" cy="3044952"/>
          </a:xfrm>
          <a:prstGeom prst="rect">
            <a:avLst/>
          </a:prstGeom>
          <a:ln w="3175">
            <a:solidFill>
              <a:srgbClr val="929292"/>
            </a:solidFill>
          </a:ln>
        </p:spPr>
      </p:pic>
      <p:pic>
        <p:nvPicPr>
          <p:cNvPr id="7" name="Picture 6">
            <a:extLst>
              <a:ext uri="{FF2B5EF4-FFF2-40B4-BE49-F238E27FC236}">
                <a16:creationId xmlns:a16="http://schemas.microsoft.com/office/drawing/2014/main" id="{D6A3A567-B915-034D-A349-CC201BD37D1A}"/>
              </a:ext>
            </a:extLst>
          </p:cNvPr>
          <p:cNvPicPr>
            <a:picLocks noChangeAspect="1"/>
          </p:cNvPicPr>
          <p:nvPr/>
        </p:nvPicPr>
        <p:blipFill>
          <a:blip r:embed="rId4"/>
          <a:stretch>
            <a:fillRect/>
          </a:stretch>
        </p:blipFill>
        <p:spPr>
          <a:xfrm>
            <a:off x="4916077" y="451960"/>
            <a:ext cx="2352918" cy="3044952"/>
          </a:xfrm>
          <a:prstGeom prst="rect">
            <a:avLst/>
          </a:prstGeom>
          <a:ln w="3175">
            <a:solidFill>
              <a:srgbClr val="929292"/>
            </a:solidFill>
          </a:ln>
        </p:spPr>
      </p:pic>
      <p:pic>
        <p:nvPicPr>
          <p:cNvPr id="9" name="Picture 8">
            <a:extLst>
              <a:ext uri="{FF2B5EF4-FFF2-40B4-BE49-F238E27FC236}">
                <a16:creationId xmlns:a16="http://schemas.microsoft.com/office/drawing/2014/main" id="{D786DC8A-4F76-0743-96E9-E6BE70CBD94A}"/>
              </a:ext>
            </a:extLst>
          </p:cNvPr>
          <p:cNvPicPr>
            <a:picLocks noChangeAspect="1"/>
          </p:cNvPicPr>
          <p:nvPr/>
        </p:nvPicPr>
        <p:blipFill>
          <a:blip r:embed="rId5"/>
          <a:stretch>
            <a:fillRect/>
          </a:stretch>
        </p:blipFill>
        <p:spPr>
          <a:xfrm>
            <a:off x="7335049" y="470187"/>
            <a:ext cx="2352918" cy="3044952"/>
          </a:xfrm>
          <a:prstGeom prst="rect">
            <a:avLst/>
          </a:prstGeom>
          <a:ln w="3175">
            <a:solidFill>
              <a:srgbClr val="929292"/>
            </a:solidFill>
          </a:ln>
        </p:spPr>
      </p:pic>
      <p:pic>
        <p:nvPicPr>
          <p:cNvPr id="11" name="Picture 10">
            <a:extLst>
              <a:ext uri="{FF2B5EF4-FFF2-40B4-BE49-F238E27FC236}">
                <a16:creationId xmlns:a16="http://schemas.microsoft.com/office/drawing/2014/main" id="{6EECA33D-929F-BF48-8A4E-D70D38241E30}"/>
              </a:ext>
            </a:extLst>
          </p:cNvPr>
          <p:cNvPicPr>
            <a:picLocks noChangeAspect="1"/>
          </p:cNvPicPr>
          <p:nvPr/>
        </p:nvPicPr>
        <p:blipFill>
          <a:blip r:embed="rId6"/>
          <a:stretch>
            <a:fillRect/>
          </a:stretch>
        </p:blipFill>
        <p:spPr>
          <a:xfrm>
            <a:off x="9777090" y="468333"/>
            <a:ext cx="2352918" cy="3044952"/>
          </a:xfrm>
          <a:prstGeom prst="rect">
            <a:avLst/>
          </a:prstGeom>
          <a:ln w="3175">
            <a:solidFill>
              <a:srgbClr val="929292"/>
            </a:solidFill>
          </a:ln>
        </p:spPr>
      </p:pic>
      <p:pic>
        <p:nvPicPr>
          <p:cNvPr id="13" name="Picture 12">
            <a:extLst>
              <a:ext uri="{FF2B5EF4-FFF2-40B4-BE49-F238E27FC236}">
                <a16:creationId xmlns:a16="http://schemas.microsoft.com/office/drawing/2014/main" id="{2F89BECB-3072-B54A-820C-D70D63B61AE7}"/>
              </a:ext>
            </a:extLst>
          </p:cNvPr>
          <p:cNvPicPr>
            <a:picLocks noChangeAspect="1"/>
          </p:cNvPicPr>
          <p:nvPr/>
        </p:nvPicPr>
        <p:blipFill>
          <a:blip r:embed="rId7"/>
          <a:stretch>
            <a:fillRect/>
          </a:stretch>
        </p:blipFill>
        <p:spPr>
          <a:xfrm>
            <a:off x="966394" y="3739527"/>
            <a:ext cx="2352918" cy="3044952"/>
          </a:xfrm>
          <a:prstGeom prst="rect">
            <a:avLst/>
          </a:prstGeom>
          <a:ln w="3175">
            <a:solidFill>
              <a:srgbClr val="929292"/>
            </a:solidFill>
          </a:ln>
        </p:spPr>
      </p:pic>
      <p:pic>
        <p:nvPicPr>
          <p:cNvPr id="15" name="Picture 14">
            <a:extLst>
              <a:ext uri="{FF2B5EF4-FFF2-40B4-BE49-F238E27FC236}">
                <a16:creationId xmlns:a16="http://schemas.microsoft.com/office/drawing/2014/main" id="{D282543D-563D-B048-B065-A91E084D0FF9}"/>
              </a:ext>
            </a:extLst>
          </p:cNvPr>
          <p:cNvPicPr>
            <a:picLocks noChangeAspect="1"/>
          </p:cNvPicPr>
          <p:nvPr/>
        </p:nvPicPr>
        <p:blipFill>
          <a:blip r:embed="rId8"/>
          <a:stretch>
            <a:fillRect/>
          </a:stretch>
        </p:blipFill>
        <p:spPr>
          <a:xfrm>
            <a:off x="3620570" y="3739527"/>
            <a:ext cx="2352918" cy="3044952"/>
          </a:xfrm>
          <a:prstGeom prst="rect">
            <a:avLst/>
          </a:prstGeom>
          <a:ln w="3175">
            <a:solidFill>
              <a:srgbClr val="929292"/>
            </a:solidFill>
          </a:ln>
        </p:spPr>
      </p:pic>
      <p:pic>
        <p:nvPicPr>
          <p:cNvPr id="17" name="Picture 16">
            <a:extLst>
              <a:ext uri="{FF2B5EF4-FFF2-40B4-BE49-F238E27FC236}">
                <a16:creationId xmlns:a16="http://schemas.microsoft.com/office/drawing/2014/main" id="{9BC1537F-A4A6-1A49-B972-CA99393F66A2}"/>
              </a:ext>
            </a:extLst>
          </p:cNvPr>
          <p:cNvPicPr>
            <a:picLocks noChangeAspect="1"/>
          </p:cNvPicPr>
          <p:nvPr/>
        </p:nvPicPr>
        <p:blipFill>
          <a:blip r:embed="rId9"/>
          <a:stretch>
            <a:fillRect/>
          </a:stretch>
        </p:blipFill>
        <p:spPr>
          <a:xfrm>
            <a:off x="6239094" y="3739527"/>
            <a:ext cx="2352918" cy="3044952"/>
          </a:xfrm>
          <a:prstGeom prst="rect">
            <a:avLst/>
          </a:prstGeom>
          <a:ln w="3175">
            <a:solidFill>
              <a:srgbClr val="929292"/>
            </a:solidFill>
          </a:ln>
        </p:spPr>
      </p:pic>
      <p:pic>
        <p:nvPicPr>
          <p:cNvPr id="19" name="Picture 18">
            <a:extLst>
              <a:ext uri="{FF2B5EF4-FFF2-40B4-BE49-F238E27FC236}">
                <a16:creationId xmlns:a16="http://schemas.microsoft.com/office/drawing/2014/main" id="{FC0E0CD0-3636-A346-B8D9-3ABD1F989A3A}"/>
              </a:ext>
            </a:extLst>
          </p:cNvPr>
          <p:cNvPicPr>
            <a:picLocks noChangeAspect="1"/>
          </p:cNvPicPr>
          <p:nvPr/>
        </p:nvPicPr>
        <p:blipFill>
          <a:blip r:embed="rId10"/>
          <a:stretch>
            <a:fillRect/>
          </a:stretch>
        </p:blipFill>
        <p:spPr>
          <a:xfrm>
            <a:off x="8869975" y="3739527"/>
            <a:ext cx="2352918" cy="3044952"/>
          </a:xfrm>
          <a:prstGeom prst="rect">
            <a:avLst/>
          </a:prstGeom>
          <a:ln w="3175">
            <a:solidFill>
              <a:srgbClr val="929292"/>
            </a:solidFill>
          </a:ln>
        </p:spPr>
      </p:pic>
      <p:sp>
        <p:nvSpPr>
          <p:cNvPr id="20" name="TextBox 19">
            <a:extLst>
              <a:ext uri="{FF2B5EF4-FFF2-40B4-BE49-F238E27FC236}">
                <a16:creationId xmlns:a16="http://schemas.microsoft.com/office/drawing/2014/main" id="{54A56447-6E37-3443-87B9-92550606F3BB}"/>
              </a:ext>
            </a:extLst>
          </p:cNvPr>
          <p:cNvSpPr txBox="1"/>
          <p:nvPr/>
        </p:nvSpPr>
        <p:spPr>
          <a:xfrm>
            <a:off x="1224366" y="0"/>
            <a:ext cx="9998527" cy="369332"/>
          </a:xfrm>
          <a:prstGeom prst="rect">
            <a:avLst/>
          </a:prstGeom>
          <a:noFill/>
        </p:spPr>
        <p:txBody>
          <a:bodyPr wrap="square" rtlCol="0">
            <a:spAutoFit/>
          </a:bodyPr>
          <a:lstStyle/>
          <a:p>
            <a:pPr algn="ctr"/>
            <a:r>
              <a:rPr lang="en-US" dirty="0"/>
              <a:t>The Syllabus Few People Would Read</a:t>
            </a:r>
          </a:p>
        </p:txBody>
      </p:sp>
    </p:spTree>
    <p:extLst>
      <p:ext uri="{BB962C8B-B14F-4D97-AF65-F5344CB8AC3E}">
        <p14:creationId xmlns:p14="http://schemas.microsoft.com/office/powerpoint/2010/main" val="3519275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827713-8E2E-AA41-820B-7108B52FFB3C}"/>
              </a:ext>
            </a:extLst>
          </p:cNvPr>
          <p:cNvPicPr>
            <a:picLocks noChangeAspect="1"/>
          </p:cNvPicPr>
          <p:nvPr/>
        </p:nvPicPr>
        <p:blipFill>
          <a:blip r:embed="rId2"/>
          <a:stretch>
            <a:fillRect/>
          </a:stretch>
        </p:blipFill>
        <p:spPr>
          <a:xfrm>
            <a:off x="3058274" y="1445741"/>
            <a:ext cx="3017520" cy="3905025"/>
          </a:xfrm>
          <a:prstGeom prst="rect">
            <a:avLst/>
          </a:prstGeom>
          <a:ln w="3175">
            <a:solidFill>
              <a:srgbClr val="929292"/>
            </a:solidFill>
          </a:ln>
        </p:spPr>
      </p:pic>
      <p:pic>
        <p:nvPicPr>
          <p:cNvPr id="9" name="Picture 8">
            <a:extLst>
              <a:ext uri="{FF2B5EF4-FFF2-40B4-BE49-F238E27FC236}">
                <a16:creationId xmlns:a16="http://schemas.microsoft.com/office/drawing/2014/main" id="{E88600D4-E839-5F4A-B76F-A3BCEC8CEDF3}"/>
              </a:ext>
            </a:extLst>
          </p:cNvPr>
          <p:cNvPicPr>
            <a:picLocks noChangeAspect="1"/>
          </p:cNvPicPr>
          <p:nvPr/>
        </p:nvPicPr>
        <p:blipFill>
          <a:blip r:embed="rId3"/>
          <a:stretch>
            <a:fillRect/>
          </a:stretch>
        </p:blipFill>
        <p:spPr>
          <a:xfrm>
            <a:off x="9174480" y="1445740"/>
            <a:ext cx="3017520" cy="3905025"/>
          </a:xfrm>
          <a:prstGeom prst="rect">
            <a:avLst/>
          </a:prstGeom>
          <a:ln w="3175">
            <a:solidFill>
              <a:srgbClr val="929292"/>
            </a:solidFill>
          </a:ln>
        </p:spPr>
      </p:pic>
      <p:pic>
        <p:nvPicPr>
          <p:cNvPr id="11" name="Picture 10">
            <a:extLst>
              <a:ext uri="{FF2B5EF4-FFF2-40B4-BE49-F238E27FC236}">
                <a16:creationId xmlns:a16="http://schemas.microsoft.com/office/drawing/2014/main" id="{12233823-7974-7F40-8F6A-F9B110B23CA6}"/>
              </a:ext>
            </a:extLst>
          </p:cNvPr>
          <p:cNvPicPr>
            <a:picLocks noChangeAspect="1"/>
          </p:cNvPicPr>
          <p:nvPr/>
        </p:nvPicPr>
        <p:blipFill>
          <a:blip r:embed="rId4"/>
          <a:stretch>
            <a:fillRect/>
          </a:stretch>
        </p:blipFill>
        <p:spPr>
          <a:xfrm>
            <a:off x="0" y="1445740"/>
            <a:ext cx="3017520" cy="3905026"/>
          </a:xfrm>
          <a:prstGeom prst="rect">
            <a:avLst/>
          </a:prstGeom>
          <a:ln w="3175">
            <a:solidFill>
              <a:srgbClr val="929292"/>
            </a:solidFill>
          </a:ln>
        </p:spPr>
      </p:pic>
      <p:pic>
        <p:nvPicPr>
          <p:cNvPr id="13" name="Picture 12">
            <a:extLst>
              <a:ext uri="{FF2B5EF4-FFF2-40B4-BE49-F238E27FC236}">
                <a16:creationId xmlns:a16="http://schemas.microsoft.com/office/drawing/2014/main" id="{F6BA9CE3-99E6-0C4F-AEBD-8232C711E239}"/>
              </a:ext>
            </a:extLst>
          </p:cNvPr>
          <p:cNvPicPr>
            <a:picLocks noChangeAspect="1"/>
          </p:cNvPicPr>
          <p:nvPr/>
        </p:nvPicPr>
        <p:blipFill>
          <a:blip r:embed="rId5"/>
          <a:stretch>
            <a:fillRect/>
          </a:stretch>
        </p:blipFill>
        <p:spPr>
          <a:xfrm>
            <a:off x="6117545" y="1445740"/>
            <a:ext cx="3017520" cy="3905026"/>
          </a:xfrm>
          <a:prstGeom prst="rect">
            <a:avLst/>
          </a:prstGeom>
          <a:ln w="3175">
            <a:solidFill>
              <a:srgbClr val="929292"/>
            </a:solidFill>
          </a:ln>
        </p:spPr>
      </p:pic>
      <p:sp>
        <p:nvSpPr>
          <p:cNvPr id="6" name="TextBox 5">
            <a:extLst>
              <a:ext uri="{FF2B5EF4-FFF2-40B4-BE49-F238E27FC236}">
                <a16:creationId xmlns:a16="http://schemas.microsoft.com/office/drawing/2014/main" id="{31C236BB-AB59-CE4E-9E23-3F7FC5FC0FF2}"/>
              </a:ext>
            </a:extLst>
          </p:cNvPr>
          <p:cNvSpPr txBox="1"/>
          <p:nvPr/>
        </p:nvSpPr>
        <p:spPr>
          <a:xfrm>
            <a:off x="1224366" y="0"/>
            <a:ext cx="9998527" cy="369332"/>
          </a:xfrm>
          <a:prstGeom prst="rect">
            <a:avLst/>
          </a:prstGeom>
          <a:noFill/>
        </p:spPr>
        <p:txBody>
          <a:bodyPr wrap="square" rtlCol="0">
            <a:spAutoFit/>
          </a:bodyPr>
          <a:lstStyle/>
          <a:p>
            <a:pPr algn="ctr"/>
            <a:r>
              <a:rPr lang="en-US" dirty="0"/>
              <a:t>The Syllabus Everyone Wants to Read</a:t>
            </a:r>
          </a:p>
        </p:txBody>
      </p:sp>
    </p:spTree>
    <p:extLst>
      <p:ext uri="{BB962C8B-B14F-4D97-AF65-F5344CB8AC3E}">
        <p14:creationId xmlns:p14="http://schemas.microsoft.com/office/powerpoint/2010/main" val="2676306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A6403-77CF-1F4D-BB09-8F3FB5904172}"/>
              </a:ext>
            </a:extLst>
          </p:cNvPr>
          <p:cNvPicPr>
            <a:picLocks noChangeAspect="1"/>
          </p:cNvPicPr>
          <p:nvPr/>
        </p:nvPicPr>
        <p:blipFill>
          <a:blip r:embed="rId2"/>
          <a:stretch>
            <a:fillRect/>
          </a:stretch>
        </p:blipFill>
        <p:spPr>
          <a:xfrm>
            <a:off x="342909" y="0"/>
            <a:ext cx="5299364" cy="6858000"/>
          </a:xfrm>
          <a:prstGeom prst="rect">
            <a:avLst/>
          </a:prstGeom>
          <a:ln w="3175">
            <a:solidFill>
              <a:srgbClr val="929292"/>
            </a:solidFill>
          </a:ln>
        </p:spPr>
      </p:pic>
      <p:pic>
        <p:nvPicPr>
          <p:cNvPr id="5" name="Picture 4">
            <a:extLst>
              <a:ext uri="{FF2B5EF4-FFF2-40B4-BE49-F238E27FC236}">
                <a16:creationId xmlns:a16="http://schemas.microsoft.com/office/drawing/2014/main" id="{E393DF39-06F3-294D-BBFA-0E5F95AF9DBB}"/>
              </a:ext>
            </a:extLst>
          </p:cNvPr>
          <p:cNvPicPr>
            <a:picLocks noChangeAspect="1"/>
          </p:cNvPicPr>
          <p:nvPr/>
        </p:nvPicPr>
        <p:blipFill>
          <a:blip r:embed="rId3"/>
          <a:stretch>
            <a:fillRect/>
          </a:stretch>
        </p:blipFill>
        <p:spPr>
          <a:xfrm>
            <a:off x="6566056" y="0"/>
            <a:ext cx="5299364" cy="6858000"/>
          </a:xfrm>
          <a:prstGeom prst="rect">
            <a:avLst/>
          </a:prstGeom>
          <a:ln w="3175">
            <a:solidFill>
              <a:srgbClr val="929292"/>
            </a:solidFill>
          </a:ln>
        </p:spPr>
      </p:pic>
    </p:spTree>
    <p:extLst>
      <p:ext uri="{BB962C8B-B14F-4D97-AF65-F5344CB8AC3E}">
        <p14:creationId xmlns:p14="http://schemas.microsoft.com/office/powerpoint/2010/main" val="2019294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96D2A-5C67-C24A-BA6C-D832628CDFDC}"/>
              </a:ext>
            </a:extLst>
          </p:cNvPr>
          <p:cNvPicPr>
            <a:picLocks noChangeAspect="1"/>
          </p:cNvPicPr>
          <p:nvPr/>
        </p:nvPicPr>
        <p:blipFill>
          <a:blip r:embed="rId2"/>
          <a:stretch>
            <a:fillRect/>
          </a:stretch>
        </p:blipFill>
        <p:spPr>
          <a:xfrm>
            <a:off x="326580" y="0"/>
            <a:ext cx="5299364" cy="6858000"/>
          </a:xfrm>
          <a:prstGeom prst="rect">
            <a:avLst/>
          </a:prstGeom>
          <a:ln w="3175">
            <a:solidFill>
              <a:srgbClr val="929292"/>
            </a:solidFill>
          </a:ln>
        </p:spPr>
      </p:pic>
      <p:pic>
        <p:nvPicPr>
          <p:cNvPr id="5" name="Picture 4">
            <a:extLst>
              <a:ext uri="{FF2B5EF4-FFF2-40B4-BE49-F238E27FC236}">
                <a16:creationId xmlns:a16="http://schemas.microsoft.com/office/drawing/2014/main" id="{801070EA-DC51-CA4D-975D-17F9CFD6ADDB}"/>
              </a:ext>
            </a:extLst>
          </p:cNvPr>
          <p:cNvPicPr>
            <a:picLocks noChangeAspect="1"/>
          </p:cNvPicPr>
          <p:nvPr/>
        </p:nvPicPr>
        <p:blipFill>
          <a:blip r:embed="rId3"/>
          <a:stretch>
            <a:fillRect/>
          </a:stretch>
        </p:blipFill>
        <p:spPr>
          <a:xfrm>
            <a:off x="6549727" y="0"/>
            <a:ext cx="5299364" cy="6858000"/>
          </a:xfrm>
          <a:prstGeom prst="rect">
            <a:avLst/>
          </a:prstGeom>
          <a:ln w="3175">
            <a:solidFill>
              <a:srgbClr val="929292"/>
            </a:solidFill>
          </a:ln>
        </p:spPr>
      </p:pic>
    </p:spTree>
    <p:extLst>
      <p:ext uri="{BB962C8B-B14F-4D97-AF65-F5344CB8AC3E}">
        <p14:creationId xmlns:p14="http://schemas.microsoft.com/office/powerpoint/2010/main" val="208375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35929-8D68-614F-8345-645C9E0FD875}"/>
              </a:ext>
            </a:extLst>
          </p:cNvPr>
          <p:cNvPicPr>
            <a:picLocks noChangeAspect="1"/>
          </p:cNvPicPr>
          <p:nvPr/>
        </p:nvPicPr>
        <p:blipFill rotWithShape="1">
          <a:blip r:embed="rId2"/>
          <a:srcRect l="4919" t="46125" r="63835" b="3964"/>
          <a:stretch/>
        </p:blipFill>
        <p:spPr>
          <a:xfrm>
            <a:off x="8884805" y="0"/>
            <a:ext cx="3307195" cy="6836512"/>
          </a:xfrm>
          <a:prstGeom prst="rect">
            <a:avLst/>
          </a:prstGeom>
        </p:spPr>
      </p:pic>
      <p:pic>
        <p:nvPicPr>
          <p:cNvPr id="3" name="Picture 2">
            <a:extLst>
              <a:ext uri="{FF2B5EF4-FFF2-40B4-BE49-F238E27FC236}">
                <a16:creationId xmlns:a16="http://schemas.microsoft.com/office/drawing/2014/main" id="{09A95D9E-E2E9-1440-8D81-387AC38C93A3}"/>
              </a:ext>
            </a:extLst>
          </p:cNvPr>
          <p:cNvPicPr>
            <a:picLocks noChangeAspect="1"/>
          </p:cNvPicPr>
          <p:nvPr/>
        </p:nvPicPr>
        <p:blipFill rotWithShape="1">
          <a:blip r:embed="rId2"/>
          <a:srcRect l="36787" t="78318" r="5386" b="4024"/>
          <a:stretch/>
        </p:blipFill>
        <p:spPr>
          <a:xfrm>
            <a:off x="1210961" y="3941805"/>
            <a:ext cx="7379763" cy="2916195"/>
          </a:xfrm>
          <a:prstGeom prst="rect">
            <a:avLst/>
          </a:prstGeom>
        </p:spPr>
      </p:pic>
      <p:pic>
        <p:nvPicPr>
          <p:cNvPr id="4" name="Picture 3">
            <a:extLst>
              <a:ext uri="{FF2B5EF4-FFF2-40B4-BE49-F238E27FC236}">
                <a16:creationId xmlns:a16="http://schemas.microsoft.com/office/drawing/2014/main" id="{4D4A1263-080A-9048-BFEA-067CA12AF2A2}"/>
              </a:ext>
            </a:extLst>
          </p:cNvPr>
          <p:cNvPicPr>
            <a:picLocks noChangeAspect="1"/>
          </p:cNvPicPr>
          <p:nvPr/>
        </p:nvPicPr>
        <p:blipFill rotWithShape="1">
          <a:blip r:embed="rId2"/>
          <a:srcRect l="5464" t="18618" r="64223" b="53994"/>
          <a:stretch/>
        </p:blipFill>
        <p:spPr>
          <a:xfrm>
            <a:off x="0" y="0"/>
            <a:ext cx="3219803" cy="3764693"/>
          </a:xfrm>
          <a:prstGeom prst="rect">
            <a:avLst/>
          </a:prstGeom>
        </p:spPr>
      </p:pic>
      <p:pic>
        <p:nvPicPr>
          <p:cNvPr id="5" name="Picture 4">
            <a:extLst>
              <a:ext uri="{FF2B5EF4-FFF2-40B4-BE49-F238E27FC236}">
                <a16:creationId xmlns:a16="http://schemas.microsoft.com/office/drawing/2014/main" id="{374B2453-6929-E248-ABA1-ADB676388A47}"/>
              </a:ext>
            </a:extLst>
          </p:cNvPr>
          <p:cNvPicPr>
            <a:picLocks noChangeAspect="1"/>
          </p:cNvPicPr>
          <p:nvPr/>
        </p:nvPicPr>
        <p:blipFill rotWithShape="1">
          <a:blip r:embed="rId2"/>
          <a:srcRect l="23107" t="3784" r="22563" b="81315"/>
          <a:stretch/>
        </p:blipFill>
        <p:spPr>
          <a:xfrm>
            <a:off x="3427387" y="654908"/>
            <a:ext cx="5250172" cy="1863568"/>
          </a:xfrm>
          <a:prstGeom prst="rect">
            <a:avLst/>
          </a:prstGeom>
        </p:spPr>
      </p:pic>
    </p:spTree>
    <p:extLst>
      <p:ext uri="{BB962C8B-B14F-4D97-AF65-F5344CB8AC3E}">
        <p14:creationId xmlns:p14="http://schemas.microsoft.com/office/powerpoint/2010/main" val="1155016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EE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157DE-CA96-FD4F-833F-C568B389601F}"/>
              </a:ext>
            </a:extLst>
          </p:cNvPr>
          <p:cNvPicPr>
            <a:picLocks noChangeAspect="1"/>
          </p:cNvPicPr>
          <p:nvPr/>
        </p:nvPicPr>
        <p:blipFill>
          <a:blip r:embed="rId2">
            <a:alphaModFix/>
          </a:blip>
          <a:stretch>
            <a:fillRect/>
          </a:stretch>
        </p:blipFill>
        <p:spPr>
          <a:xfrm rot="20724271">
            <a:off x="-1653149" y="-7055030"/>
            <a:ext cx="14217392" cy="18398976"/>
          </a:xfrm>
          <a:prstGeom prst="rect">
            <a:avLst/>
          </a:prstGeom>
        </p:spPr>
      </p:pic>
    </p:spTree>
    <p:extLst>
      <p:ext uri="{BB962C8B-B14F-4D97-AF65-F5344CB8AC3E}">
        <p14:creationId xmlns:p14="http://schemas.microsoft.com/office/powerpoint/2010/main" val="1778518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15668</TotalTime>
  <Words>1087</Words>
  <Application>Microsoft Macintosh PowerPoint</Application>
  <PresentationFormat>Widescreen</PresentationFormat>
  <Paragraphs>135</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Yoppolo, Gwendolyn R</cp:lastModifiedBy>
  <cp:revision>46</cp:revision>
  <cp:lastPrinted>2023-08-23T16:32:00Z</cp:lastPrinted>
  <dcterms:created xsi:type="dcterms:W3CDTF">2022-08-19T19:44:29Z</dcterms:created>
  <dcterms:modified xsi:type="dcterms:W3CDTF">2025-08-18T12:41:28Z</dcterms:modified>
</cp:coreProperties>
</file>